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95" r:id="rId1"/>
  </p:sldMasterIdLst>
  <p:notesMasterIdLst>
    <p:notesMasterId r:id="rId85"/>
  </p:notesMasterIdLst>
  <p:sldIdLst>
    <p:sldId id="315" r:id="rId2"/>
    <p:sldId id="326" r:id="rId3"/>
    <p:sldId id="316" r:id="rId4"/>
    <p:sldId id="350" r:id="rId5"/>
    <p:sldId id="351" r:id="rId6"/>
    <p:sldId id="324" r:id="rId7"/>
    <p:sldId id="327" r:id="rId8"/>
    <p:sldId id="337" r:id="rId9"/>
    <p:sldId id="338" r:id="rId10"/>
    <p:sldId id="339" r:id="rId11"/>
    <p:sldId id="385" r:id="rId12"/>
    <p:sldId id="386" r:id="rId13"/>
    <p:sldId id="387" r:id="rId14"/>
    <p:sldId id="340" r:id="rId15"/>
    <p:sldId id="322" r:id="rId16"/>
    <p:sldId id="328" r:id="rId17"/>
    <p:sldId id="329" r:id="rId18"/>
    <p:sldId id="330" r:id="rId19"/>
    <p:sldId id="331" r:id="rId20"/>
    <p:sldId id="388" r:id="rId21"/>
    <p:sldId id="332" r:id="rId22"/>
    <p:sldId id="333" r:id="rId23"/>
    <p:sldId id="334" r:id="rId24"/>
    <p:sldId id="335" r:id="rId25"/>
    <p:sldId id="336" r:id="rId26"/>
    <p:sldId id="309" r:id="rId27"/>
    <p:sldId id="341" r:id="rId28"/>
    <p:sldId id="343" r:id="rId29"/>
    <p:sldId id="344" r:id="rId30"/>
    <p:sldId id="345" r:id="rId31"/>
    <p:sldId id="346" r:id="rId32"/>
    <p:sldId id="342" r:id="rId33"/>
    <p:sldId id="349" r:id="rId34"/>
    <p:sldId id="348" r:id="rId35"/>
    <p:sldId id="347" r:id="rId36"/>
    <p:sldId id="381" r:id="rId37"/>
    <p:sldId id="317" r:id="rId38"/>
    <p:sldId id="318" r:id="rId39"/>
    <p:sldId id="352" r:id="rId40"/>
    <p:sldId id="319" r:id="rId41"/>
    <p:sldId id="353" r:id="rId42"/>
    <p:sldId id="354" r:id="rId43"/>
    <p:sldId id="320" r:id="rId44"/>
    <p:sldId id="321" r:id="rId45"/>
    <p:sldId id="355" r:id="rId46"/>
    <p:sldId id="357" r:id="rId47"/>
    <p:sldId id="356" r:id="rId48"/>
    <p:sldId id="358" r:id="rId49"/>
    <p:sldId id="392" r:id="rId50"/>
    <p:sldId id="359" r:id="rId51"/>
    <p:sldId id="360" r:id="rId52"/>
    <p:sldId id="361" r:id="rId53"/>
    <p:sldId id="362" r:id="rId54"/>
    <p:sldId id="363" r:id="rId55"/>
    <p:sldId id="364" r:id="rId56"/>
    <p:sldId id="366" r:id="rId57"/>
    <p:sldId id="367" r:id="rId58"/>
    <p:sldId id="368" r:id="rId59"/>
    <p:sldId id="369" r:id="rId60"/>
    <p:sldId id="370" r:id="rId61"/>
    <p:sldId id="371" r:id="rId62"/>
    <p:sldId id="372" r:id="rId63"/>
    <p:sldId id="373" r:id="rId64"/>
    <p:sldId id="374" r:id="rId65"/>
    <p:sldId id="375" r:id="rId66"/>
    <p:sldId id="376" r:id="rId67"/>
    <p:sldId id="377" r:id="rId68"/>
    <p:sldId id="378" r:id="rId69"/>
    <p:sldId id="379" r:id="rId70"/>
    <p:sldId id="380" r:id="rId71"/>
    <p:sldId id="389" r:id="rId72"/>
    <p:sldId id="390" r:id="rId73"/>
    <p:sldId id="383" r:id="rId74"/>
    <p:sldId id="382" r:id="rId75"/>
    <p:sldId id="384" r:id="rId76"/>
    <p:sldId id="323" r:id="rId77"/>
    <p:sldId id="300" r:id="rId78"/>
    <p:sldId id="311" r:id="rId79"/>
    <p:sldId id="312" r:id="rId80"/>
    <p:sldId id="313" r:id="rId81"/>
    <p:sldId id="314" r:id="rId82"/>
    <p:sldId id="365" r:id="rId83"/>
    <p:sldId id="391" r:id="rId8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Times New Roman" pitchFamily="18" charset="0"/>
      </a:defRPr>
    </a:lvl1pPr>
    <a:lvl2pPr marL="457200" algn="l" rtl="0" eaLnBrk="0" fontAlgn="base" hangingPunct="0">
      <a:spcBef>
        <a:spcPct val="0"/>
      </a:spcBef>
      <a:spcAft>
        <a:spcPct val="0"/>
      </a:spcAft>
      <a:defRPr kern="1200">
        <a:solidFill>
          <a:schemeClr val="tx1"/>
        </a:solidFill>
        <a:latin typeface="Arial" charset="0"/>
        <a:ea typeface="+mn-ea"/>
        <a:cs typeface="Times New Roman" pitchFamily="18" charset="0"/>
      </a:defRPr>
    </a:lvl2pPr>
    <a:lvl3pPr marL="914400" algn="l" rtl="0" eaLnBrk="0" fontAlgn="base" hangingPunct="0">
      <a:spcBef>
        <a:spcPct val="0"/>
      </a:spcBef>
      <a:spcAft>
        <a:spcPct val="0"/>
      </a:spcAft>
      <a:defRPr kern="1200">
        <a:solidFill>
          <a:schemeClr val="tx1"/>
        </a:solidFill>
        <a:latin typeface="Arial" charset="0"/>
        <a:ea typeface="+mn-ea"/>
        <a:cs typeface="Times New Roman" pitchFamily="18" charset="0"/>
      </a:defRPr>
    </a:lvl3pPr>
    <a:lvl4pPr marL="1371600" algn="l" rtl="0" eaLnBrk="0" fontAlgn="base" hangingPunct="0">
      <a:spcBef>
        <a:spcPct val="0"/>
      </a:spcBef>
      <a:spcAft>
        <a:spcPct val="0"/>
      </a:spcAft>
      <a:defRPr kern="1200">
        <a:solidFill>
          <a:schemeClr val="tx1"/>
        </a:solidFill>
        <a:latin typeface="Arial" charset="0"/>
        <a:ea typeface="+mn-ea"/>
        <a:cs typeface="Times New Roman" pitchFamily="18" charset="0"/>
      </a:defRPr>
    </a:lvl4pPr>
    <a:lvl5pPr marL="1828800" algn="l" rtl="0" eaLnBrk="0" fontAlgn="base" hangingPunct="0">
      <a:spcBef>
        <a:spcPct val="0"/>
      </a:spcBef>
      <a:spcAft>
        <a:spcPct val="0"/>
      </a:spcAft>
      <a:defRPr kern="1200">
        <a:solidFill>
          <a:schemeClr val="tx1"/>
        </a:solidFill>
        <a:latin typeface="Arial" charset="0"/>
        <a:ea typeface="+mn-ea"/>
        <a:cs typeface="Times New Roman" pitchFamily="18" charset="0"/>
      </a:defRPr>
    </a:lvl5pPr>
    <a:lvl6pPr marL="2286000" algn="l" defTabSz="914400" rtl="0" eaLnBrk="1" latinLnBrk="0" hangingPunct="1">
      <a:defRPr kern="1200">
        <a:solidFill>
          <a:schemeClr val="tx1"/>
        </a:solidFill>
        <a:latin typeface="Arial" charset="0"/>
        <a:ea typeface="+mn-ea"/>
        <a:cs typeface="Times New Roman" pitchFamily="18" charset="0"/>
      </a:defRPr>
    </a:lvl6pPr>
    <a:lvl7pPr marL="2743200" algn="l" defTabSz="914400" rtl="0" eaLnBrk="1" latinLnBrk="0" hangingPunct="1">
      <a:defRPr kern="1200">
        <a:solidFill>
          <a:schemeClr val="tx1"/>
        </a:solidFill>
        <a:latin typeface="Arial" charset="0"/>
        <a:ea typeface="+mn-ea"/>
        <a:cs typeface="Times New Roman" pitchFamily="18" charset="0"/>
      </a:defRPr>
    </a:lvl7pPr>
    <a:lvl8pPr marL="3200400" algn="l" defTabSz="914400" rtl="0" eaLnBrk="1" latinLnBrk="0" hangingPunct="1">
      <a:defRPr kern="1200">
        <a:solidFill>
          <a:schemeClr val="tx1"/>
        </a:solidFill>
        <a:latin typeface="Arial" charset="0"/>
        <a:ea typeface="+mn-ea"/>
        <a:cs typeface="Times New Roman" pitchFamily="18" charset="0"/>
      </a:defRPr>
    </a:lvl8pPr>
    <a:lvl9pPr marL="3657600" algn="l" defTabSz="914400" rtl="0" eaLnBrk="1" latinLnBrk="0" hangingPunct="1">
      <a:defRPr kern="1200">
        <a:solidFill>
          <a:schemeClr val="tx1"/>
        </a:solidFill>
        <a:latin typeface="Arial" charset="0"/>
        <a:ea typeface="+mn-ea"/>
        <a:cs typeface="Times New Roman" pitchFamily="18"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A600"/>
    <a:srgbClr val="04617B"/>
    <a:srgbClr val="F8F8F8"/>
    <a:srgbClr val="FFFF00"/>
    <a:srgbClr val="CCCCFF"/>
    <a:srgbClr val="EAEAEA"/>
    <a:srgbClr val="F8FCC4"/>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ED083AE6-46FA-4A59-8FB0-9F97EB10719F}" styleName="Светлы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40" autoAdjust="0"/>
  </p:normalViewPr>
  <p:slideViewPr>
    <p:cSldViewPr>
      <p:cViewPr>
        <p:scale>
          <a:sx n="75" d="100"/>
          <a:sy n="75" d="100"/>
        </p:scale>
        <p:origin x="-108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3" d="100"/>
          <a:sy n="63" d="100"/>
        </p:scale>
        <p:origin x="-2442"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defRPr>
            </a:lvl1pPr>
          </a:lstStyle>
          <a:p>
            <a:pPr>
              <a:defRPr/>
            </a:pPr>
            <a:endParaRPr lang="ru-RU"/>
          </a:p>
        </p:txBody>
      </p:sp>
      <p:sp>
        <p:nvSpPr>
          <p:cNvPr id="716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defRPr>
            </a:lvl1pPr>
          </a:lstStyle>
          <a:p>
            <a:pPr>
              <a:defRPr/>
            </a:pPr>
            <a:endParaRPr lang="ru-RU"/>
          </a:p>
        </p:txBody>
      </p:sp>
      <p:sp>
        <p:nvSpPr>
          <p:cNvPr id="9011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716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defRPr>
            </a:lvl1pPr>
          </a:lstStyle>
          <a:p>
            <a:pPr>
              <a:defRPr/>
            </a:pPr>
            <a:endParaRPr lang="ru-RU"/>
          </a:p>
        </p:txBody>
      </p:sp>
      <p:sp>
        <p:nvSpPr>
          <p:cNvPr id="716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itchFamily="18" charset="0"/>
              </a:defRPr>
            </a:lvl1pPr>
          </a:lstStyle>
          <a:p>
            <a:pPr>
              <a:defRPr/>
            </a:pPr>
            <a:fld id="{464B75B2-BC25-4647-88DE-1E4F3452B09C}" type="slidenum">
              <a:rPr lang="ru-RU"/>
              <a:pPr>
                <a:defRPr/>
              </a:pPr>
              <a:t>‹#›</a:t>
            </a:fld>
            <a:endParaRPr lang="ru-RU"/>
          </a:p>
        </p:txBody>
      </p:sp>
    </p:spTree>
    <p:extLst>
      <p:ext uri="{BB962C8B-B14F-4D97-AF65-F5344CB8AC3E}">
        <p14:creationId xmlns:p14="http://schemas.microsoft.com/office/powerpoint/2010/main" val="17171648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4" name="Date Placeholder 29"/>
          <p:cNvSpPr>
            <a:spLocks noGrp="1"/>
          </p:cNvSpPr>
          <p:nvPr>
            <p:ph type="dt" sz="half" idx="10"/>
          </p:nvPr>
        </p:nvSpPr>
        <p:spPr/>
        <p:txBody>
          <a:bodyPr/>
          <a:lstStyle>
            <a:lvl1pPr>
              <a:defRPr/>
            </a:lvl1pPr>
          </a:lstStyle>
          <a:p>
            <a:pPr>
              <a:defRPr/>
            </a:pPr>
            <a:endParaRPr lang="ru-RU"/>
          </a:p>
        </p:txBody>
      </p:sp>
      <p:sp>
        <p:nvSpPr>
          <p:cNvPr id="5" name="Footer Placeholder 18"/>
          <p:cNvSpPr>
            <a:spLocks noGrp="1"/>
          </p:cNvSpPr>
          <p:nvPr>
            <p:ph type="ftr" sz="quarter" idx="11"/>
          </p:nvPr>
        </p:nvSpPr>
        <p:spPr/>
        <p:txBody>
          <a:bodyPr/>
          <a:lstStyle>
            <a:lvl1pPr>
              <a:defRPr/>
            </a:lvl1pPr>
          </a:lstStyle>
          <a:p>
            <a:pPr>
              <a:defRPr/>
            </a:pPr>
            <a:endParaRPr lang="ru-RU"/>
          </a:p>
        </p:txBody>
      </p:sp>
      <p:sp>
        <p:nvSpPr>
          <p:cNvPr id="6" name="Slide Number Placeholder 26"/>
          <p:cNvSpPr>
            <a:spLocks noGrp="1"/>
          </p:cNvSpPr>
          <p:nvPr>
            <p:ph type="sldNum" sz="quarter" idx="12"/>
          </p:nvPr>
        </p:nvSpPr>
        <p:spPr/>
        <p:txBody>
          <a:bodyPr/>
          <a:lstStyle>
            <a:lvl1pPr>
              <a:defRPr/>
            </a:lvl1pPr>
          </a:lstStyle>
          <a:p>
            <a:pPr>
              <a:defRPr/>
            </a:pPr>
            <a:fld id="{8A670858-88B1-4676-8813-D600B42C44F1}" type="slidenum">
              <a:rPr lang="ru-RU"/>
              <a:pPr>
                <a:defRPr/>
              </a:pPr>
              <a:t>‹#›</a:t>
            </a:fld>
            <a:endParaRPr lang="ru-RU"/>
          </a:p>
        </p:txBody>
      </p:sp>
    </p:spTree>
    <p:extLst>
      <p:ext uri="{BB962C8B-B14F-4D97-AF65-F5344CB8AC3E}">
        <p14:creationId xmlns:p14="http://schemas.microsoft.com/office/powerpoint/2010/main" val="253540814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9"/>
          <p:cNvSpPr>
            <a:spLocks noGrp="1"/>
          </p:cNvSpPr>
          <p:nvPr>
            <p:ph type="dt" sz="half" idx="10"/>
          </p:nvPr>
        </p:nvSpPr>
        <p:spPr/>
        <p:txBody>
          <a:bodyPr/>
          <a:lstStyle>
            <a:lvl1pPr>
              <a:defRPr/>
            </a:lvl1pPr>
          </a:lstStyle>
          <a:p>
            <a:pPr>
              <a:defRPr/>
            </a:pPr>
            <a:endParaRPr lang="ru-RU"/>
          </a:p>
        </p:txBody>
      </p:sp>
      <p:sp>
        <p:nvSpPr>
          <p:cNvPr id="5" name="Footer Placeholder 21"/>
          <p:cNvSpPr>
            <a:spLocks noGrp="1"/>
          </p:cNvSpPr>
          <p:nvPr>
            <p:ph type="ftr" sz="quarter" idx="11"/>
          </p:nvPr>
        </p:nvSpPr>
        <p:spPr/>
        <p:txBody>
          <a:bodyPr/>
          <a:lstStyle>
            <a:lvl1pPr>
              <a:defRPr/>
            </a:lvl1pPr>
          </a:lstStyle>
          <a:p>
            <a:pPr>
              <a:defRPr/>
            </a:pPr>
            <a:endParaRPr lang="ru-RU"/>
          </a:p>
        </p:txBody>
      </p:sp>
      <p:sp>
        <p:nvSpPr>
          <p:cNvPr id="6" name="Slide Number Placeholder 17"/>
          <p:cNvSpPr>
            <a:spLocks noGrp="1"/>
          </p:cNvSpPr>
          <p:nvPr>
            <p:ph type="sldNum" sz="quarter" idx="12"/>
          </p:nvPr>
        </p:nvSpPr>
        <p:spPr/>
        <p:txBody>
          <a:bodyPr/>
          <a:lstStyle>
            <a:lvl1pPr>
              <a:defRPr/>
            </a:lvl1pPr>
          </a:lstStyle>
          <a:p>
            <a:pPr>
              <a:defRPr/>
            </a:pPr>
            <a:fld id="{8A178B8C-623B-46F5-9501-3E5ED2A64599}" type="slidenum">
              <a:rPr lang="ru-RU"/>
              <a:pPr>
                <a:defRPr/>
              </a:pPr>
              <a:t>‹#›</a:t>
            </a:fld>
            <a:endParaRPr lang="ru-RU"/>
          </a:p>
        </p:txBody>
      </p:sp>
    </p:spTree>
    <p:extLst>
      <p:ext uri="{BB962C8B-B14F-4D97-AF65-F5344CB8AC3E}">
        <p14:creationId xmlns:p14="http://schemas.microsoft.com/office/powerpoint/2010/main" val="125691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9"/>
          <p:cNvSpPr>
            <a:spLocks noGrp="1"/>
          </p:cNvSpPr>
          <p:nvPr>
            <p:ph type="dt" sz="half" idx="10"/>
          </p:nvPr>
        </p:nvSpPr>
        <p:spPr/>
        <p:txBody>
          <a:bodyPr/>
          <a:lstStyle>
            <a:lvl1pPr>
              <a:defRPr/>
            </a:lvl1pPr>
          </a:lstStyle>
          <a:p>
            <a:pPr>
              <a:defRPr/>
            </a:pPr>
            <a:endParaRPr lang="ru-RU"/>
          </a:p>
        </p:txBody>
      </p:sp>
      <p:sp>
        <p:nvSpPr>
          <p:cNvPr id="5" name="Footer Placeholder 21"/>
          <p:cNvSpPr>
            <a:spLocks noGrp="1"/>
          </p:cNvSpPr>
          <p:nvPr>
            <p:ph type="ftr" sz="quarter" idx="11"/>
          </p:nvPr>
        </p:nvSpPr>
        <p:spPr/>
        <p:txBody>
          <a:bodyPr/>
          <a:lstStyle>
            <a:lvl1pPr>
              <a:defRPr/>
            </a:lvl1pPr>
          </a:lstStyle>
          <a:p>
            <a:pPr>
              <a:defRPr/>
            </a:pPr>
            <a:endParaRPr lang="ru-RU"/>
          </a:p>
        </p:txBody>
      </p:sp>
      <p:sp>
        <p:nvSpPr>
          <p:cNvPr id="6" name="Slide Number Placeholder 17"/>
          <p:cNvSpPr>
            <a:spLocks noGrp="1"/>
          </p:cNvSpPr>
          <p:nvPr>
            <p:ph type="sldNum" sz="quarter" idx="12"/>
          </p:nvPr>
        </p:nvSpPr>
        <p:spPr/>
        <p:txBody>
          <a:bodyPr/>
          <a:lstStyle>
            <a:lvl1pPr>
              <a:defRPr/>
            </a:lvl1pPr>
          </a:lstStyle>
          <a:p>
            <a:pPr>
              <a:defRPr/>
            </a:pPr>
            <a:fld id="{E066FA0F-71BC-4824-B2E3-64E913793AEA}" type="slidenum">
              <a:rPr lang="ru-RU"/>
              <a:pPr>
                <a:defRPr/>
              </a:pPr>
              <a:t>‹#›</a:t>
            </a:fld>
            <a:endParaRPr lang="ru-RU"/>
          </a:p>
        </p:txBody>
      </p:sp>
    </p:spTree>
    <p:extLst>
      <p:ext uri="{BB962C8B-B14F-4D97-AF65-F5344CB8AC3E}">
        <p14:creationId xmlns:p14="http://schemas.microsoft.com/office/powerpoint/2010/main" val="889320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9"/>
          <p:cNvSpPr>
            <a:spLocks noGrp="1"/>
          </p:cNvSpPr>
          <p:nvPr>
            <p:ph type="dt" sz="half" idx="10"/>
          </p:nvPr>
        </p:nvSpPr>
        <p:spPr/>
        <p:txBody>
          <a:bodyPr/>
          <a:lstStyle>
            <a:lvl1pPr>
              <a:defRPr/>
            </a:lvl1pPr>
          </a:lstStyle>
          <a:p>
            <a:pPr>
              <a:defRPr/>
            </a:pPr>
            <a:endParaRPr lang="ru-RU"/>
          </a:p>
        </p:txBody>
      </p:sp>
      <p:sp>
        <p:nvSpPr>
          <p:cNvPr id="5" name="Footer Placeholder 21"/>
          <p:cNvSpPr>
            <a:spLocks noGrp="1"/>
          </p:cNvSpPr>
          <p:nvPr>
            <p:ph type="ftr" sz="quarter" idx="11"/>
          </p:nvPr>
        </p:nvSpPr>
        <p:spPr/>
        <p:txBody>
          <a:bodyPr/>
          <a:lstStyle>
            <a:lvl1pPr>
              <a:defRPr/>
            </a:lvl1pPr>
          </a:lstStyle>
          <a:p>
            <a:pPr>
              <a:defRPr/>
            </a:pPr>
            <a:endParaRPr lang="ru-RU"/>
          </a:p>
        </p:txBody>
      </p:sp>
      <p:sp>
        <p:nvSpPr>
          <p:cNvPr id="6" name="Slide Number Placeholder 17"/>
          <p:cNvSpPr>
            <a:spLocks noGrp="1"/>
          </p:cNvSpPr>
          <p:nvPr>
            <p:ph type="sldNum" sz="quarter" idx="12"/>
          </p:nvPr>
        </p:nvSpPr>
        <p:spPr/>
        <p:txBody>
          <a:bodyPr/>
          <a:lstStyle>
            <a:lvl1pPr>
              <a:defRPr/>
            </a:lvl1pPr>
          </a:lstStyle>
          <a:p>
            <a:pPr>
              <a:defRPr/>
            </a:pPr>
            <a:fld id="{021D03DF-04FA-4CFC-94DA-8D2CBC99D68A}" type="slidenum">
              <a:rPr lang="ru-RU"/>
              <a:pPr>
                <a:defRPr/>
              </a:pPr>
              <a:t>‹#›</a:t>
            </a:fld>
            <a:endParaRPr lang="ru-RU"/>
          </a:p>
        </p:txBody>
      </p:sp>
    </p:spTree>
    <p:extLst>
      <p:ext uri="{BB962C8B-B14F-4D97-AF65-F5344CB8AC3E}">
        <p14:creationId xmlns:p14="http://schemas.microsoft.com/office/powerpoint/2010/main" val="951328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F1948361-ABCC-4293-A787-F4885CCEB105}" type="slidenum">
              <a:rPr lang="ru-RU"/>
              <a:pPr>
                <a:defRPr/>
              </a:pPr>
              <a:t>‹#›</a:t>
            </a:fld>
            <a:endParaRPr lang="ru-RU"/>
          </a:p>
        </p:txBody>
      </p:sp>
    </p:spTree>
    <p:extLst>
      <p:ext uri="{BB962C8B-B14F-4D97-AF65-F5344CB8AC3E}">
        <p14:creationId xmlns:p14="http://schemas.microsoft.com/office/powerpoint/2010/main" val="401555357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9"/>
          <p:cNvSpPr>
            <a:spLocks noGrp="1"/>
          </p:cNvSpPr>
          <p:nvPr>
            <p:ph type="dt" sz="half" idx="10"/>
          </p:nvPr>
        </p:nvSpPr>
        <p:spPr/>
        <p:txBody>
          <a:bodyPr/>
          <a:lstStyle>
            <a:lvl1pPr>
              <a:defRPr/>
            </a:lvl1pPr>
          </a:lstStyle>
          <a:p>
            <a:pPr>
              <a:defRPr/>
            </a:pPr>
            <a:endParaRPr lang="ru-RU"/>
          </a:p>
        </p:txBody>
      </p:sp>
      <p:sp>
        <p:nvSpPr>
          <p:cNvPr id="6" name="Footer Placeholder 21"/>
          <p:cNvSpPr>
            <a:spLocks noGrp="1"/>
          </p:cNvSpPr>
          <p:nvPr>
            <p:ph type="ftr" sz="quarter" idx="11"/>
          </p:nvPr>
        </p:nvSpPr>
        <p:spPr/>
        <p:txBody>
          <a:bodyPr/>
          <a:lstStyle>
            <a:lvl1pPr>
              <a:defRPr/>
            </a:lvl1pPr>
          </a:lstStyle>
          <a:p>
            <a:pPr>
              <a:defRPr/>
            </a:pPr>
            <a:endParaRPr lang="ru-RU"/>
          </a:p>
        </p:txBody>
      </p:sp>
      <p:sp>
        <p:nvSpPr>
          <p:cNvPr id="7" name="Slide Number Placeholder 17"/>
          <p:cNvSpPr>
            <a:spLocks noGrp="1"/>
          </p:cNvSpPr>
          <p:nvPr>
            <p:ph type="sldNum" sz="quarter" idx="12"/>
          </p:nvPr>
        </p:nvSpPr>
        <p:spPr/>
        <p:txBody>
          <a:bodyPr/>
          <a:lstStyle>
            <a:lvl1pPr>
              <a:defRPr/>
            </a:lvl1pPr>
          </a:lstStyle>
          <a:p>
            <a:pPr>
              <a:defRPr/>
            </a:pPr>
            <a:fld id="{347C9273-5C5A-4FA9-AE3F-432862946C81}" type="slidenum">
              <a:rPr lang="ru-RU"/>
              <a:pPr>
                <a:defRPr/>
              </a:pPr>
              <a:t>‹#›</a:t>
            </a:fld>
            <a:endParaRPr lang="ru-RU"/>
          </a:p>
        </p:txBody>
      </p:sp>
    </p:spTree>
    <p:extLst>
      <p:ext uri="{BB962C8B-B14F-4D97-AF65-F5344CB8AC3E}">
        <p14:creationId xmlns:p14="http://schemas.microsoft.com/office/powerpoint/2010/main" val="2660223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9"/>
          <p:cNvSpPr>
            <a:spLocks noGrp="1"/>
          </p:cNvSpPr>
          <p:nvPr>
            <p:ph type="dt" sz="half" idx="10"/>
          </p:nvPr>
        </p:nvSpPr>
        <p:spPr/>
        <p:txBody>
          <a:bodyPr/>
          <a:lstStyle>
            <a:lvl1pPr>
              <a:defRPr/>
            </a:lvl1pPr>
          </a:lstStyle>
          <a:p>
            <a:pPr>
              <a:defRPr/>
            </a:pPr>
            <a:endParaRPr lang="ru-RU"/>
          </a:p>
        </p:txBody>
      </p:sp>
      <p:sp>
        <p:nvSpPr>
          <p:cNvPr id="8" name="Footer Placeholder 21"/>
          <p:cNvSpPr>
            <a:spLocks noGrp="1"/>
          </p:cNvSpPr>
          <p:nvPr>
            <p:ph type="ftr" sz="quarter" idx="11"/>
          </p:nvPr>
        </p:nvSpPr>
        <p:spPr/>
        <p:txBody>
          <a:bodyPr/>
          <a:lstStyle>
            <a:lvl1pPr>
              <a:defRPr/>
            </a:lvl1pPr>
          </a:lstStyle>
          <a:p>
            <a:pPr>
              <a:defRPr/>
            </a:pPr>
            <a:endParaRPr lang="ru-RU"/>
          </a:p>
        </p:txBody>
      </p:sp>
      <p:sp>
        <p:nvSpPr>
          <p:cNvPr id="9" name="Slide Number Placeholder 17"/>
          <p:cNvSpPr>
            <a:spLocks noGrp="1"/>
          </p:cNvSpPr>
          <p:nvPr>
            <p:ph type="sldNum" sz="quarter" idx="12"/>
          </p:nvPr>
        </p:nvSpPr>
        <p:spPr/>
        <p:txBody>
          <a:bodyPr/>
          <a:lstStyle>
            <a:lvl1pPr>
              <a:defRPr/>
            </a:lvl1pPr>
          </a:lstStyle>
          <a:p>
            <a:pPr>
              <a:defRPr/>
            </a:pPr>
            <a:fld id="{E6C39DE1-B17A-44B0-AEF1-126077CF5EC7}" type="slidenum">
              <a:rPr lang="ru-RU"/>
              <a:pPr>
                <a:defRPr/>
              </a:pPr>
              <a:t>‹#›</a:t>
            </a:fld>
            <a:endParaRPr lang="ru-RU"/>
          </a:p>
        </p:txBody>
      </p:sp>
    </p:spTree>
    <p:extLst>
      <p:ext uri="{BB962C8B-B14F-4D97-AF65-F5344CB8AC3E}">
        <p14:creationId xmlns:p14="http://schemas.microsoft.com/office/powerpoint/2010/main" val="1940509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ru-RU" smtClean="0"/>
              <a:t>Образец заголовка</a:t>
            </a:r>
            <a:endParaRPr lang="en-US"/>
          </a:p>
        </p:txBody>
      </p:sp>
      <p:sp>
        <p:nvSpPr>
          <p:cNvPr id="3" name="Date Placeholder 9"/>
          <p:cNvSpPr>
            <a:spLocks noGrp="1"/>
          </p:cNvSpPr>
          <p:nvPr>
            <p:ph type="dt" sz="half" idx="10"/>
          </p:nvPr>
        </p:nvSpPr>
        <p:spPr/>
        <p:txBody>
          <a:bodyPr/>
          <a:lstStyle>
            <a:lvl1pPr>
              <a:defRPr/>
            </a:lvl1pPr>
          </a:lstStyle>
          <a:p>
            <a:pPr>
              <a:defRPr/>
            </a:pPr>
            <a:endParaRPr lang="ru-RU"/>
          </a:p>
        </p:txBody>
      </p:sp>
      <p:sp>
        <p:nvSpPr>
          <p:cNvPr id="4" name="Footer Placeholder 21"/>
          <p:cNvSpPr>
            <a:spLocks noGrp="1"/>
          </p:cNvSpPr>
          <p:nvPr>
            <p:ph type="ftr" sz="quarter" idx="11"/>
          </p:nvPr>
        </p:nvSpPr>
        <p:spPr/>
        <p:txBody>
          <a:bodyPr/>
          <a:lstStyle>
            <a:lvl1pPr>
              <a:defRPr/>
            </a:lvl1pPr>
          </a:lstStyle>
          <a:p>
            <a:pPr>
              <a:defRPr/>
            </a:pPr>
            <a:endParaRPr lang="ru-RU"/>
          </a:p>
        </p:txBody>
      </p:sp>
      <p:sp>
        <p:nvSpPr>
          <p:cNvPr id="5" name="Slide Number Placeholder 17"/>
          <p:cNvSpPr>
            <a:spLocks noGrp="1"/>
          </p:cNvSpPr>
          <p:nvPr>
            <p:ph type="sldNum" sz="quarter" idx="12"/>
          </p:nvPr>
        </p:nvSpPr>
        <p:spPr/>
        <p:txBody>
          <a:bodyPr/>
          <a:lstStyle>
            <a:lvl1pPr>
              <a:defRPr/>
            </a:lvl1pPr>
          </a:lstStyle>
          <a:p>
            <a:pPr>
              <a:defRPr/>
            </a:pPr>
            <a:fld id="{7E78E27E-7CFF-4932-8FF6-C1345DE1A1A1}" type="slidenum">
              <a:rPr lang="ru-RU"/>
              <a:pPr>
                <a:defRPr/>
              </a:pPr>
              <a:t>‹#›</a:t>
            </a:fld>
            <a:endParaRPr lang="ru-RU"/>
          </a:p>
        </p:txBody>
      </p:sp>
    </p:spTree>
    <p:extLst>
      <p:ext uri="{BB962C8B-B14F-4D97-AF65-F5344CB8AC3E}">
        <p14:creationId xmlns:p14="http://schemas.microsoft.com/office/powerpoint/2010/main" val="3765096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ru-RU"/>
          </a:p>
        </p:txBody>
      </p:sp>
      <p:sp>
        <p:nvSpPr>
          <p:cNvPr id="3" name="Footer Placeholder 21"/>
          <p:cNvSpPr>
            <a:spLocks noGrp="1"/>
          </p:cNvSpPr>
          <p:nvPr>
            <p:ph type="ftr" sz="quarter" idx="11"/>
          </p:nvPr>
        </p:nvSpPr>
        <p:spPr/>
        <p:txBody>
          <a:bodyPr/>
          <a:lstStyle>
            <a:lvl1pPr>
              <a:defRPr/>
            </a:lvl1pPr>
          </a:lstStyle>
          <a:p>
            <a:pPr>
              <a:defRPr/>
            </a:pPr>
            <a:endParaRPr lang="ru-RU"/>
          </a:p>
        </p:txBody>
      </p:sp>
      <p:sp>
        <p:nvSpPr>
          <p:cNvPr id="4" name="Slide Number Placeholder 17"/>
          <p:cNvSpPr>
            <a:spLocks noGrp="1"/>
          </p:cNvSpPr>
          <p:nvPr>
            <p:ph type="sldNum" sz="quarter" idx="12"/>
          </p:nvPr>
        </p:nvSpPr>
        <p:spPr/>
        <p:txBody>
          <a:bodyPr/>
          <a:lstStyle>
            <a:lvl1pPr>
              <a:defRPr/>
            </a:lvl1pPr>
          </a:lstStyle>
          <a:p>
            <a:pPr>
              <a:defRPr/>
            </a:pPr>
            <a:fld id="{653567E2-C898-414D-8231-5A9031363F63}" type="slidenum">
              <a:rPr lang="ru-RU"/>
              <a:pPr>
                <a:defRPr/>
              </a:pPr>
              <a:t>‹#›</a:t>
            </a:fld>
            <a:endParaRPr lang="ru-RU"/>
          </a:p>
        </p:txBody>
      </p:sp>
    </p:spTree>
    <p:extLst>
      <p:ext uri="{BB962C8B-B14F-4D97-AF65-F5344CB8AC3E}">
        <p14:creationId xmlns:p14="http://schemas.microsoft.com/office/powerpoint/2010/main" val="1640744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ru-RU" smtClean="0"/>
              <a:t>Образец заголовка</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ru-RU" smtClean="0"/>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9"/>
          <p:cNvSpPr>
            <a:spLocks noGrp="1"/>
          </p:cNvSpPr>
          <p:nvPr>
            <p:ph type="dt" sz="half" idx="10"/>
          </p:nvPr>
        </p:nvSpPr>
        <p:spPr/>
        <p:txBody>
          <a:bodyPr/>
          <a:lstStyle>
            <a:lvl1pPr>
              <a:defRPr/>
            </a:lvl1pPr>
          </a:lstStyle>
          <a:p>
            <a:pPr>
              <a:defRPr/>
            </a:pPr>
            <a:endParaRPr lang="ru-RU"/>
          </a:p>
        </p:txBody>
      </p:sp>
      <p:sp>
        <p:nvSpPr>
          <p:cNvPr id="6" name="Footer Placeholder 21"/>
          <p:cNvSpPr>
            <a:spLocks noGrp="1"/>
          </p:cNvSpPr>
          <p:nvPr>
            <p:ph type="ftr" sz="quarter" idx="11"/>
          </p:nvPr>
        </p:nvSpPr>
        <p:spPr/>
        <p:txBody>
          <a:bodyPr/>
          <a:lstStyle>
            <a:lvl1pPr>
              <a:defRPr/>
            </a:lvl1pPr>
          </a:lstStyle>
          <a:p>
            <a:pPr>
              <a:defRPr/>
            </a:pPr>
            <a:endParaRPr lang="ru-RU"/>
          </a:p>
        </p:txBody>
      </p:sp>
      <p:sp>
        <p:nvSpPr>
          <p:cNvPr id="7" name="Slide Number Placeholder 17"/>
          <p:cNvSpPr>
            <a:spLocks noGrp="1"/>
          </p:cNvSpPr>
          <p:nvPr>
            <p:ph type="sldNum" sz="quarter" idx="12"/>
          </p:nvPr>
        </p:nvSpPr>
        <p:spPr/>
        <p:txBody>
          <a:bodyPr/>
          <a:lstStyle>
            <a:lvl1pPr>
              <a:defRPr/>
            </a:lvl1pPr>
          </a:lstStyle>
          <a:p>
            <a:pPr>
              <a:defRPr/>
            </a:pPr>
            <a:fld id="{571514A2-7EA3-4917-B2A8-7D742489468C}" type="slidenum">
              <a:rPr lang="ru-RU"/>
              <a:pPr>
                <a:defRPr/>
              </a:pPr>
              <a:t>‹#›</a:t>
            </a:fld>
            <a:endParaRPr lang="ru-RU"/>
          </a:p>
        </p:txBody>
      </p:sp>
    </p:spTree>
    <p:extLst>
      <p:ext uri="{BB962C8B-B14F-4D97-AF65-F5344CB8AC3E}">
        <p14:creationId xmlns:p14="http://schemas.microsoft.com/office/powerpoint/2010/main" val="1764425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Snip and Round Single Corner Rectangle 8"/>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Right Triangle 11"/>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cs typeface="+mn-cs"/>
            </a:endParaRPr>
          </a:p>
        </p:txBody>
      </p:sp>
      <p:sp>
        <p:nvSpPr>
          <p:cNvPr id="8"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ru-RU" smtClean="0"/>
              <a:t>Образец заголовка</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ru-RU" smtClean="0"/>
              <a:t>Образец текста</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ru-RU" noProof="0" smtClean="0"/>
              <a:t>Вставка рисунка</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ru-RU"/>
          </a:p>
        </p:txBody>
      </p:sp>
      <p:sp>
        <p:nvSpPr>
          <p:cNvPr id="10" name="Footer Placeholder 5"/>
          <p:cNvSpPr>
            <a:spLocks noGrp="1"/>
          </p:cNvSpPr>
          <p:nvPr>
            <p:ph type="ftr" sz="quarter" idx="11"/>
          </p:nvPr>
        </p:nvSpPr>
        <p:spPr/>
        <p:txBody>
          <a:bodyPr/>
          <a:lstStyle>
            <a:lvl1pPr>
              <a:defRPr/>
            </a:lvl1pPr>
          </a:lstStyle>
          <a:p>
            <a:pPr>
              <a:defRPr/>
            </a:pPr>
            <a:endParaRPr lang="ru-RU"/>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964A9DFC-41B6-4852-A278-D933106AF7E8}" type="slidenum">
              <a:rPr lang="ru-RU"/>
              <a:pPr>
                <a:defRPr/>
              </a:pPr>
              <a:t>‹#›</a:t>
            </a:fld>
            <a:endParaRPr lang="ru-RU"/>
          </a:p>
        </p:txBody>
      </p:sp>
    </p:spTree>
    <p:extLst>
      <p:ext uri="{BB962C8B-B14F-4D97-AF65-F5344CB8AC3E}">
        <p14:creationId xmlns:p14="http://schemas.microsoft.com/office/powerpoint/2010/main" val="504859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cs typeface="+mn-cs"/>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ru-RU" altLang="ru-RU" smtClean="0"/>
              <a:t>Образец заголовка</a:t>
            </a:r>
            <a:endParaRPr lang="en-US" altLang="ru-RU" smtClean="0"/>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ru-R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ru-R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DDF4B713-BD85-4487-95D9-BB60523ADC6C}" type="slidenum">
              <a:rPr lang="ru-RU"/>
              <a:pPr>
                <a:defRPr/>
              </a:pPr>
              <a:t>‹#›</a:t>
            </a:fld>
            <a:endParaRPr lang="ru-RU"/>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4274" r:id="rId1"/>
    <p:sldLayoutId id="2147484266" r:id="rId2"/>
    <p:sldLayoutId id="2147484275" r:id="rId3"/>
    <p:sldLayoutId id="2147484267" r:id="rId4"/>
    <p:sldLayoutId id="2147484268" r:id="rId5"/>
    <p:sldLayoutId id="2147484269" r:id="rId6"/>
    <p:sldLayoutId id="2147484270" r:id="rId7"/>
    <p:sldLayoutId id="2147484271" r:id="rId8"/>
    <p:sldLayoutId id="2147484276" r:id="rId9"/>
    <p:sldLayoutId id="2147484272" r:id="rId10"/>
    <p:sldLayoutId id="2147484273"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consultantplus://offline/ref=41EB92348CCFDF6E64DFE23300BFED8DF851798432299F09F2EBACBB1F6190D521D75C921AC23F4Cc7KEW" TargetMode="Externa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hyperlink" Target="garantF1://10005879.200" TargetMode="Externa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6.xml"/><Relationship Id="rId4" Type="http://schemas.openxmlformats.org/officeDocument/2006/relationships/image" Target="../media/image40.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hyperlink" Target="consultantplus://offline/ref=A38F801081C08C9BACBE5819B6EF17192E13760DB20454E7D204E79B43460F07EBE18924CCC1F75BZ51FV" TargetMode="Externa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hyperlink" Target="consultantplus://offline/ref=FB9FBBFE43446A2E85FAEF48C17810D72F138A2417F16A8EB0ABC8B1q4C0W" TargetMode="External"/><Relationship Id="rId2" Type="http://schemas.openxmlformats.org/officeDocument/2006/relationships/hyperlink" Target="consultantplus://offline/ref=FB9FBBFE43446A2E85FAEF48C17810D72714832D10FE3784B8F2C4B34740FF344A0926E26BB156C8q6C2W" TargetMode="External"/><Relationship Id="rId1" Type="http://schemas.openxmlformats.org/officeDocument/2006/relationships/slideLayout" Target="../slideLayouts/slideLayout6.xml"/><Relationship Id="rId4" Type="http://schemas.openxmlformats.org/officeDocument/2006/relationships/image" Target="../media/image43.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hyperlink" Target="consultantplus://offline/ref=E4F9C0272E7AF05EBD77F4A7677F056A798DA968CCB1BC71A332AA7690wCY9W"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hyperlink" Target="consultantplus://offline/ref=4D7DB76E4452478FA2310634B9C8AE11A5BD9DE3A14B2DF0DEEBDD5A45860A04D78644F3832DBF2A45d4W" TargetMode="External"/><Relationship Id="rId2" Type="http://schemas.openxmlformats.org/officeDocument/2006/relationships/hyperlink" Target="consultantplus://offline/ref=4D7DB76E4452478FA2310634B9C8AE11A5BA9AE5A6492DF0DEEBDD5A4548d6W" TargetMode="Externa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garantF1://70191362.2" TargetMode="Externa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кругленный прямоугольник 2"/>
          <p:cNvSpPr/>
          <p:nvPr/>
        </p:nvSpPr>
        <p:spPr>
          <a:xfrm>
            <a:off x="1285875" y="1571625"/>
            <a:ext cx="6000750" cy="642938"/>
          </a:xfrm>
          <a:prstGeom prst="roundRect">
            <a:avLst/>
          </a:prstGeom>
          <a:solidFill>
            <a:srgbClr val="E3EAF5"/>
          </a:solidFill>
          <a:ln w="3175"/>
        </p:spPr>
        <p:style>
          <a:lnRef idx="1">
            <a:schemeClr val="accent1"/>
          </a:lnRef>
          <a:fillRef idx="2">
            <a:schemeClr val="accent1"/>
          </a:fillRef>
          <a:effectRef idx="1">
            <a:schemeClr val="accent1"/>
          </a:effectRef>
          <a:fontRef idx="minor">
            <a:schemeClr val="dk1"/>
          </a:fontRef>
        </p:style>
        <p:txBody>
          <a:bodyPr anchor="ctr"/>
          <a:lstStyle/>
          <a:p>
            <a:pPr algn="ctr">
              <a:defRPr/>
            </a:pPr>
            <a:r>
              <a:rPr lang="ru-RU" sz="4400" b="1" dirty="0">
                <a:solidFill>
                  <a:schemeClr val="tx2">
                    <a:lumMod val="50000"/>
                  </a:schemeClr>
                </a:solidFill>
              </a:rPr>
              <a:t>Федеральный закон</a:t>
            </a:r>
          </a:p>
        </p:txBody>
      </p:sp>
      <p:sp>
        <p:nvSpPr>
          <p:cNvPr id="4" name="Скругленный прямоугольник 3"/>
          <p:cNvSpPr/>
          <p:nvPr/>
        </p:nvSpPr>
        <p:spPr>
          <a:xfrm>
            <a:off x="285750" y="2286000"/>
            <a:ext cx="7786688" cy="1357313"/>
          </a:xfrm>
          <a:prstGeom prst="roundRect">
            <a:avLst/>
          </a:prstGeom>
          <a:solidFill>
            <a:srgbClr val="E3EAF5"/>
          </a:solidFill>
          <a:ln w="3175"/>
        </p:spPr>
        <p:style>
          <a:lnRef idx="1">
            <a:schemeClr val="accent1"/>
          </a:lnRef>
          <a:fillRef idx="2">
            <a:schemeClr val="accent1"/>
          </a:fillRef>
          <a:effectRef idx="1">
            <a:schemeClr val="accent1"/>
          </a:effectRef>
          <a:fontRef idx="minor">
            <a:schemeClr val="dk1"/>
          </a:fontRef>
        </p:style>
        <p:txBody>
          <a:bodyPr anchor="ctr"/>
          <a:lstStyle/>
          <a:p>
            <a:pPr algn="ctr">
              <a:defRPr/>
            </a:pPr>
            <a:r>
              <a:rPr lang="ru-RU" sz="4400" b="1" dirty="0">
                <a:solidFill>
                  <a:schemeClr val="tx2">
                    <a:lumMod val="50000"/>
                  </a:schemeClr>
                </a:solidFill>
              </a:rPr>
              <a:t>«Об образовании </a:t>
            </a:r>
          </a:p>
          <a:p>
            <a:pPr algn="ctr">
              <a:defRPr/>
            </a:pPr>
            <a:r>
              <a:rPr lang="ru-RU" sz="4400" b="1" dirty="0">
                <a:solidFill>
                  <a:schemeClr val="tx2">
                    <a:lumMod val="50000"/>
                  </a:schemeClr>
                </a:solidFill>
              </a:rPr>
              <a:t>в Российской Федерации»</a:t>
            </a:r>
          </a:p>
        </p:txBody>
      </p:sp>
      <p:sp>
        <p:nvSpPr>
          <p:cNvPr id="5" name="Скругленный прямоугольник 4"/>
          <p:cNvSpPr/>
          <p:nvPr/>
        </p:nvSpPr>
        <p:spPr>
          <a:xfrm>
            <a:off x="1428750" y="4572000"/>
            <a:ext cx="5715000" cy="500063"/>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ru-RU" sz="2400" b="1" dirty="0">
                <a:solidFill>
                  <a:schemeClr val="tx2">
                    <a:lumMod val="50000"/>
                  </a:schemeClr>
                </a:solidFill>
              </a:rPr>
              <a:t>№ 273-ФЗ от 29 декабря 2012 года</a:t>
            </a:r>
          </a:p>
        </p:txBody>
      </p:sp>
      <p:pic>
        <p:nvPicPr>
          <p:cNvPr id="5127" name="Рисунок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40613" y="0"/>
            <a:ext cx="1711325"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Рисунок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500" y="4821238"/>
            <a:ext cx="3095625"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868184"/>
          </a:xfrm>
          <a:ln>
            <a:miter lim="800000"/>
            <a:headEnd/>
            <a:tailEnd/>
          </a:ln>
          <a:extLst/>
        </p:spPr>
        <p:txBody>
          <a:bodyPr>
            <a:normAutofit fontScale="90000"/>
          </a:bodyPr>
          <a:lstStyle/>
          <a:p>
            <a:pPr eaLnBrk="1" hangingPunct="1">
              <a:defRPr/>
            </a:pPr>
            <a:r>
              <a:rPr lang="ru-RU" sz="2400" b="1" dirty="0" smtClean="0">
                <a:latin typeface="Times New Roman" pitchFamily="18" charset="0"/>
                <a:cs typeface="Times New Roman" pitchFamily="18" charset="0"/>
              </a:rPr>
              <a:t>Общее образование включает в себя:</a:t>
            </a:r>
            <a:br>
              <a:rPr lang="ru-RU" sz="2400" b="1"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-дошкольное образование;</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-начальное общее образование;</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-основное общее образование;</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-среднее общее образование.</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solidFill>
                  <a:schemeClr val="accent3">
                    <a:lumMod val="75000"/>
                  </a:schemeClr>
                </a:solidFill>
                <a:latin typeface="Times New Roman" pitchFamily="18" charset="0"/>
                <a:cs typeface="Times New Roman" pitchFamily="18" charset="0"/>
              </a:rPr>
              <a:t>Дошкольное образование теперь является одним </a:t>
            </a:r>
            <a:r>
              <a:rPr lang="ru-RU" sz="2400" dirty="0" smtClean="0">
                <a:solidFill>
                  <a:srgbClr val="FF0000"/>
                </a:solidFill>
                <a:latin typeface="Times New Roman" pitchFamily="18" charset="0"/>
                <a:cs typeface="Times New Roman" pitchFamily="18" charset="0"/>
              </a:rPr>
              <a:t>из уровней общего образования.</a:t>
            </a:r>
            <a:br>
              <a:rPr lang="ru-RU" sz="2400" dirty="0" smtClean="0">
                <a:solidFill>
                  <a:srgbClr val="FF0000"/>
                </a:solidFill>
                <a:latin typeface="Times New Roman" pitchFamily="18" charset="0"/>
                <a:cs typeface="Times New Roman" pitchFamily="18" charset="0"/>
              </a:rPr>
            </a:br>
            <a:r>
              <a:rPr lang="ru-RU" sz="2400" dirty="0" smtClean="0">
                <a:solidFill>
                  <a:srgbClr val="FF0000"/>
                </a:solidFill>
                <a:latin typeface="Times New Roman" pitchFamily="18" charset="0"/>
                <a:cs typeface="Times New Roman" pitchFamily="18" charset="0"/>
              </a:rPr>
              <a:t/>
            </a:r>
            <a:br>
              <a:rPr lang="ru-RU" sz="2400" dirty="0" smtClean="0">
                <a:solidFill>
                  <a:srgbClr val="FF0000"/>
                </a:solidFill>
                <a:latin typeface="Times New Roman" pitchFamily="18" charset="0"/>
                <a:cs typeface="Times New Roman" pitchFamily="18" charset="0"/>
              </a:rPr>
            </a:br>
            <a:r>
              <a:rPr lang="ru-RU" sz="2400" dirty="0" smtClean="0">
                <a:latin typeface="Times New Roman" pitchFamily="18" charset="0"/>
                <a:cs typeface="Times New Roman" pitchFamily="18" charset="0"/>
              </a:rPr>
              <a:t>Следовательно, образование начинается не с начального общего, </a:t>
            </a:r>
            <a:r>
              <a:rPr lang="ru-RU" sz="2400" b="1" dirty="0" smtClean="0">
                <a:solidFill>
                  <a:srgbClr val="FF0000"/>
                </a:solidFill>
                <a:latin typeface="Times New Roman" pitchFamily="18" charset="0"/>
                <a:cs typeface="Times New Roman" pitchFamily="18" charset="0"/>
              </a:rPr>
              <a:t>а с дошкольного.</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pic>
        <p:nvPicPr>
          <p:cNvPr id="14339"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27538" y="4581525"/>
            <a:ext cx="1584325"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868184"/>
          </a:xfrm>
          <a:ln>
            <a:miter lim="800000"/>
            <a:headEnd/>
            <a:tailEnd/>
          </a:ln>
          <a:extLst/>
        </p:spPr>
        <p:txBody>
          <a:bodyPr/>
          <a:lstStyle/>
          <a:p>
            <a:pPr algn="ctr" eaLnBrk="1" hangingPunct="1">
              <a:defRPr/>
            </a:pPr>
            <a:r>
              <a:rPr lang="ru-RU" sz="2400" b="1" dirty="0" smtClean="0">
                <a:solidFill>
                  <a:schemeClr val="tx1"/>
                </a:solidFill>
                <a:latin typeface="Times New Roman" pitchFamily="18" charset="0"/>
                <a:cs typeface="Times New Roman" pitchFamily="18" charset="0"/>
              </a:rPr>
              <a:t>Финансовое обеспечение дошкольного образования</a:t>
            </a:r>
            <a:r>
              <a:rPr lang="ru-RU" sz="2400" b="1" dirty="0" smtClean="0">
                <a:latin typeface="Times New Roman" pitchFamily="18" charset="0"/>
                <a:cs typeface="Times New Roman" pitchFamily="18" charset="0"/>
              </a:rPr>
              <a:t/>
            </a:r>
            <a:br>
              <a:rPr lang="ru-RU" sz="2400" b="1" dirty="0" smtClean="0">
                <a:latin typeface="Times New Roman" pitchFamily="18" charset="0"/>
                <a:cs typeface="Times New Roman" pitchFamily="18" charset="0"/>
              </a:rPr>
            </a:br>
            <a:r>
              <a:rPr lang="ru-RU" sz="2400" b="1" dirty="0" smtClean="0">
                <a:latin typeface="Times New Roman" pitchFamily="18" charset="0"/>
                <a:cs typeface="Times New Roman" pitchFamily="18" charset="0"/>
              </a:rPr>
              <a:t/>
            </a:r>
            <a:br>
              <a:rPr lang="ru-RU" sz="2400" b="1"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Федеральный закон от 29.12.2012 № 273-ФЗ "Об образовании в Российской Федерации" устанавливает новые принципы финансирования деятельности дошкольных организаций. Впервые вводится четкое разделение на дошкольное образование и услуги по присмотру и уходу.</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pic>
        <p:nvPicPr>
          <p:cNvPr id="15363"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27538" y="4581525"/>
            <a:ext cx="1584325"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868184"/>
          </a:xfrm>
          <a:ln>
            <a:miter lim="800000"/>
            <a:headEnd/>
            <a:tailEnd/>
          </a:ln>
          <a:extLst/>
        </p:spPr>
        <p:txBody>
          <a:bodyPr>
            <a:normAutofit fontScale="90000"/>
          </a:bodyPr>
          <a:lstStyle/>
          <a:p>
            <a:pPr>
              <a:defRPr/>
            </a:pPr>
            <a:r>
              <a:rPr lang="ru-RU" sz="2400" b="1" dirty="0" smtClean="0">
                <a:solidFill>
                  <a:schemeClr val="tx1"/>
                </a:solidFill>
                <a:latin typeface="Times New Roman" pitchFamily="18" charset="0"/>
                <a:cs typeface="Times New Roman" pitchFamily="18" charset="0"/>
              </a:rPr>
              <a:t>Финансовое обеспечение дошкольного образования</a:t>
            </a:r>
            <a:br>
              <a:rPr lang="ru-RU" sz="2400" b="1" dirty="0" smtClean="0">
                <a:solidFill>
                  <a:schemeClr val="tx1"/>
                </a:solidFill>
                <a:latin typeface="Times New Roman" pitchFamily="18" charset="0"/>
                <a:cs typeface="Times New Roman" pitchFamily="18" charset="0"/>
              </a:rPr>
            </a:br>
            <a:r>
              <a:rPr lang="ru-RU" sz="2400" b="1" dirty="0" smtClean="0">
                <a:latin typeface="Times New Roman" pitchFamily="18" charset="0"/>
                <a:cs typeface="Times New Roman" pitchFamily="18" charset="0"/>
              </a:rPr>
              <a:t/>
            </a:r>
            <a:br>
              <a:rPr lang="ru-RU" sz="2400" b="1" dirty="0" smtClean="0">
                <a:latin typeface="Times New Roman" pitchFamily="18" charset="0"/>
                <a:cs typeface="Times New Roman" pitchFamily="18" charset="0"/>
              </a:rPr>
            </a:br>
            <a:r>
              <a:rPr lang="ru-RU" sz="2000" b="1" dirty="0" smtClean="0">
                <a:solidFill>
                  <a:srgbClr val="FF0000"/>
                </a:solidFill>
                <a:latin typeface="Times New Roman" pitchFamily="18" charset="0"/>
                <a:cs typeface="Times New Roman" pitchFamily="18" charset="0"/>
              </a:rPr>
              <a:t>Полномочия органов государственной власти субъектов Российской Федерации в сфере образования:</a:t>
            </a:r>
            <a:br>
              <a:rPr lang="ru-RU" sz="2000" b="1" dirty="0" smtClean="0">
                <a:solidFill>
                  <a:srgbClr val="FF0000"/>
                </a:solidFill>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обеспечение государственных гарантий реализации прав на получение общедоступного и бесплатного дошкольного образования в муниципальных дошкольных образовательных организациях, общедоступного и бесплатного дошкольного, начального общего, основного общего, среднего общего образования в муниципальных общеобразовательных организациях, обеспечение дополнительного образования детей в муниципальных общеобразовательных организациях посредством предоставления </a:t>
            </a:r>
            <a:r>
              <a:rPr lang="ru-RU" sz="2000" dirty="0" smtClean="0">
                <a:solidFill>
                  <a:srgbClr val="FF0000"/>
                </a:solidFill>
                <a:latin typeface="Times New Roman" pitchFamily="18" charset="0"/>
                <a:cs typeface="Times New Roman" pitchFamily="18" charset="0"/>
              </a:rPr>
              <a:t>субвенций местным бюджетам</a:t>
            </a:r>
            <a:r>
              <a:rPr lang="ru-RU" sz="2000" dirty="0" smtClean="0">
                <a:latin typeface="Times New Roman" pitchFamily="18" charset="0"/>
                <a:cs typeface="Times New Roman" pitchFamily="18" charset="0"/>
              </a:rPr>
              <a:t>, включая </a:t>
            </a:r>
            <a:r>
              <a:rPr lang="ru-RU" sz="2000" dirty="0" smtClean="0">
                <a:solidFill>
                  <a:srgbClr val="FF0000"/>
                </a:solidFill>
                <a:latin typeface="Times New Roman" pitchFamily="18" charset="0"/>
                <a:cs typeface="Times New Roman" pitchFamily="18" charset="0"/>
              </a:rPr>
              <a:t>расходы на оплату труда, приобретение учебников и учебных пособий, средств обучения, игр, игрушек </a:t>
            </a:r>
            <a:r>
              <a:rPr lang="ru-RU" sz="2000" dirty="0" smtClean="0">
                <a:latin typeface="Times New Roman" pitchFamily="18" charset="0"/>
                <a:cs typeface="Times New Roman" pitchFamily="18" charset="0"/>
              </a:rPr>
              <a:t>(</a:t>
            </a:r>
            <a:r>
              <a:rPr lang="ru-RU" sz="2000" b="1" dirty="0" smtClean="0">
                <a:solidFill>
                  <a:srgbClr val="00B050"/>
                </a:solidFill>
                <a:latin typeface="Times New Roman" pitchFamily="18" charset="0"/>
                <a:cs typeface="Times New Roman" pitchFamily="18" charset="0"/>
              </a:rPr>
              <a:t>за исключением расходов на содержание зданий и оплату коммунальных услуг</a:t>
            </a:r>
            <a:r>
              <a:rPr lang="ru-RU" sz="2000" dirty="0" smtClean="0">
                <a:latin typeface="Times New Roman" pitchFamily="18" charset="0"/>
                <a:cs typeface="Times New Roman" pitchFamily="18" charset="0"/>
              </a:rPr>
              <a:t>), в соответствии с нормативами, определяемыми органами государственной власти субъектов Российской Федерации.</a:t>
            </a:r>
            <a:r>
              <a:rPr lang="ru-RU" sz="9600" dirty="0" smtClean="0">
                <a:latin typeface="Times New Roman" pitchFamily="18" charset="0"/>
                <a:cs typeface="Times New Roman" pitchFamily="18" charset="0"/>
              </a:rPr>
              <a:t/>
            </a:r>
            <a:br>
              <a:rPr lang="ru-RU" sz="9600" dirty="0" smtClean="0">
                <a:latin typeface="Times New Roman" pitchFamily="18" charset="0"/>
                <a:cs typeface="Times New Roman" pitchFamily="18" charset="0"/>
              </a:rPr>
            </a:br>
            <a:endParaRPr lang="ru-RU" sz="9600" dirty="0">
              <a:latin typeface="Times New Roman" pitchFamily="18" charset="0"/>
              <a:cs typeface="Times New Roman" pitchFamily="18" charset="0"/>
            </a:endParaRPr>
          </a:p>
        </p:txBody>
      </p:sp>
      <p:pic>
        <p:nvPicPr>
          <p:cNvPr id="16387"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58063" y="5414963"/>
            <a:ext cx="1101725" cy="144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868184"/>
          </a:xfrm>
          <a:ln>
            <a:miter lim="800000"/>
            <a:headEnd/>
            <a:tailEnd/>
          </a:ln>
          <a:extLst/>
        </p:spPr>
        <p:txBody>
          <a:bodyPr>
            <a:normAutofit fontScale="90000"/>
          </a:bodyPr>
          <a:lstStyle/>
          <a:p>
            <a:pPr>
              <a:defRPr/>
            </a:pPr>
            <a:r>
              <a:rPr lang="ru-RU" sz="2400" b="1" dirty="0" smtClean="0">
                <a:solidFill>
                  <a:schemeClr val="tx1"/>
                </a:solidFill>
                <a:latin typeface="Times New Roman" pitchFamily="18" charset="0"/>
                <a:cs typeface="Times New Roman" pitchFamily="18" charset="0"/>
              </a:rPr>
              <a:t>Финансовое обеспечение дошкольного образования</a:t>
            </a:r>
            <a:br>
              <a:rPr lang="ru-RU" sz="2400" b="1" dirty="0" smtClean="0">
                <a:solidFill>
                  <a:schemeClr val="tx1"/>
                </a:solidFill>
                <a:latin typeface="Times New Roman" pitchFamily="18" charset="0"/>
                <a:cs typeface="Times New Roman" pitchFamily="18" charset="0"/>
              </a:rPr>
            </a:br>
            <a:r>
              <a:rPr lang="ru-RU" sz="2400" b="1" dirty="0" smtClean="0">
                <a:latin typeface="Times New Roman" pitchFamily="18" charset="0"/>
                <a:cs typeface="Times New Roman" pitchFamily="18" charset="0"/>
              </a:rPr>
              <a:t/>
            </a:r>
            <a:br>
              <a:rPr lang="ru-RU" sz="2400" b="1" dirty="0" smtClean="0">
                <a:latin typeface="Times New Roman" pitchFamily="18" charset="0"/>
                <a:cs typeface="Times New Roman" pitchFamily="18" charset="0"/>
              </a:rPr>
            </a:br>
            <a:r>
              <a:rPr lang="ru-RU" sz="2000" b="1" dirty="0" smtClean="0">
                <a:solidFill>
                  <a:srgbClr val="FF0000"/>
                </a:solidFill>
                <a:latin typeface="Times New Roman" pitchFamily="18" charset="0"/>
                <a:cs typeface="Times New Roman" pitchFamily="18" charset="0"/>
              </a:rPr>
              <a:t>Полномочия органов государственной власти субъектов Российской Федерации в сфере образования:</a:t>
            </a:r>
            <a:br>
              <a:rPr lang="ru-RU" sz="2000" b="1" dirty="0" smtClean="0">
                <a:solidFill>
                  <a:srgbClr val="FF0000"/>
                </a:solidFill>
                <a:latin typeface="Times New Roman" pitchFamily="18" charset="0"/>
                <a:cs typeface="Times New Roman" pitchFamily="18" charset="0"/>
              </a:rPr>
            </a:br>
            <a:r>
              <a:rPr lang="ru-RU" sz="2000" b="1" dirty="0" smtClean="0">
                <a:solidFill>
                  <a:srgbClr val="FF0000"/>
                </a:solidFill>
                <a:latin typeface="Times New Roman" pitchFamily="18" charset="0"/>
                <a:cs typeface="Times New Roman" pitchFamily="18" charset="0"/>
              </a:rPr>
              <a:t/>
            </a:r>
            <a:br>
              <a:rPr lang="ru-RU" sz="2000" b="1" dirty="0" smtClean="0">
                <a:solidFill>
                  <a:srgbClr val="FF0000"/>
                </a:solidFill>
                <a:latin typeface="Times New Roman" pitchFamily="18" charset="0"/>
                <a:cs typeface="Times New Roman" pitchFamily="18" charset="0"/>
              </a:rPr>
            </a:br>
            <a:r>
              <a:rPr lang="ru-RU" sz="2000" b="1" dirty="0" smtClean="0">
                <a:solidFill>
                  <a:srgbClr val="FF0000"/>
                </a:solidFill>
                <a:latin typeface="Times New Roman" pitchFamily="18" charset="0"/>
                <a:cs typeface="Times New Roman" pitchFamily="18" charset="0"/>
              </a:rPr>
              <a:t>-</a:t>
            </a:r>
            <a:r>
              <a:rPr lang="ru-RU" sz="2000" dirty="0" smtClean="0">
                <a:latin typeface="Times New Roman" pitchFamily="18" charset="0"/>
                <a:cs typeface="Times New Roman" pitchFamily="18" charset="0"/>
              </a:rPr>
              <a:t>финансовое обеспечение получения дошкольного образования </a:t>
            </a:r>
            <a:r>
              <a:rPr lang="ru-RU" sz="2000" b="1" dirty="0" smtClean="0">
                <a:solidFill>
                  <a:srgbClr val="FF0000"/>
                </a:solidFill>
                <a:latin typeface="Times New Roman" pitchFamily="18" charset="0"/>
                <a:cs typeface="Times New Roman" pitchFamily="18" charset="0"/>
              </a:rPr>
              <a:t>в частных </a:t>
            </a:r>
            <a:r>
              <a:rPr lang="ru-RU" sz="2000" dirty="0" smtClean="0">
                <a:latin typeface="Times New Roman" pitchFamily="18" charset="0"/>
                <a:cs typeface="Times New Roman" pitchFamily="18" charset="0"/>
              </a:rPr>
              <a:t>дошкольных образовательных организациях, дошкольного, начального общего, основного общего, среднего общего образования в частных общеобразовательных организациях, осуществляющих образовательную деятельность по имеющим государственную аккредитацию основным общеобразовательным программам, посредством предоставления указанным образовательным организациям субсидий на возмещение затрат, </a:t>
            </a:r>
            <a:r>
              <a:rPr lang="ru-RU" sz="2000" b="1" dirty="0" smtClean="0">
                <a:solidFill>
                  <a:srgbClr val="FF0000"/>
                </a:solidFill>
                <a:latin typeface="Times New Roman" pitchFamily="18" charset="0"/>
                <a:cs typeface="Times New Roman" pitchFamily="18" charset="0"/>
              </a:rPr>
              <a:t>включая расходы на оплату труда, приобретение учебников и учебных пособий, средств обучения, игр, игрушек</a:t>
            </a:r>
            <a:r>
              <a:rPr lang="ru-RU" sz="2000" dirty="0" smtClean="0">
                <a:latin typeface="Times New Roman" pitchFamily="18" charset="0"/>
                <a:cs typeface="Times New Roman" pitchFamily="18" charset="0"/>
              </a:rPr>
              <a:t> (за исключением расходов на содержание зданий и оплату коммунальных услуг), в соответствии с нормативами, указанными в пункте 3 настоящей части.</a:t>
            </a:r>
            <a:r>
              <a:rPr lang="ru-RU" sz="9600" dirty="0" smtClean="0">
                <a:latin typeface="Times New Roman" pitchFamily="18" charset="0"/>
                <a:cs typeface="Times New Roman" pitchFamily="18" charset="0"/>
              </a:rPr>
              <a:t/>
            </a:r>
            <a:br>
              <a:rPr lang="ru-RU" sz="9600" dirty="0" smtClean="0">
                <a:latin typeface="Times New Roman" pitchFamily="18" charset="0"/>
                <a:cs typeface="Times New Roman" pitchFamily="18" charset="0"/>
              </a:rPr>
            </a:br>
            <a:endParaRPr lang="ru-RU" sz="9600" dirty="0">
              <a:latin typeface="Times New Roman" pitchFamily="18" charset="0"/>
              <a:cs typeface="Times New Roman" pitchFamily="18" charset="0"/>
            </a:endParaRPr>
          </a:p>
        </p:txBody>
      </p:sp>
      <p:pic>
        <p:nvPicPr>
          <p:cNvPr id="17411"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58063" y="5414963"/>
            <a:ext cx="1101725" cy="144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439556"/>
          </a:xfrm>
          <a:ln>
            <a:miter lim="800000"/>
            <a:headEnd/>
            <a:tailEnd/>
          </a:ln>
          <a:extLst/>
        </p:spPr>
        <p:txBody>
          <a:bodyPr/>
          <a:lstStyle/>
          <a:p>
            <a:pPr algn="ctr" eaLnBrk="1" hangingPunct="1">
              <a:defRPr/>
            </a:pPr>
            <a:r>
              <a:rPr lang="ru-RU" sz="2400" dirty="0" smtClean="0">
                <a:latin typeface="Times New Roman" pitchFamily="18" charset="0"/>
                <a:cs typeface="Times New Roman" pitchFamily="18" charset="0"/>
              </a:rPr>
              <a:t>Федеральный закон "Об образовании в Российской Федерации" изменил систему профессионального образования. Теперь она, как и система общего образования, включает в себя четыре уровня:</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1) среднее профессиональное образование;</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2) высшее образование – </a:t>
            </a:r>
            <a:r>
              <a:rPr lang="ru-RU" sz="2400" dirty="0" err="1" smtClean="0">
                <a:latin typeface="Times New Roman" pitchFamily="18" charset="0"/>
                <a:cs typeface="Times New Roman" pitchFamily="18" charset="0"/>
              </a:rPr>
              <a:t>бакалавриат</a:t>
            </a:r>
            <a:r>
              <a:rPr lang="ru-RU" sz="2400" dirty="0" smtClean="0">
                <a:latin typeface="Times New Roman" pitchFamily="18" charset="0"/>
                <a:cs typeface="Times New Roman" pitchFamily="18" charset="0"/>
              </a:rPr>
              <a:t>;</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3) высшее образование – </a:t>
            </a:r>
            <a:r>
              <a:rPr lang="ru-RU" sz="2400" dirty="0" err="1" smtClean="0">
                <a:latin typeface="Times New Roman" pitchFamily="18" charset="0"/>
                <a:cs typeface="Times New Roman" pitchFamily="18" charset="0"/>
              </a:rPr>
              <a:t>специалитет</a:t>
            </a:r>
            <a:r>
              <a:rPr lang="ru-RU" sz="2400" dirty="0" smtClean="0">
                <a:latin typeface="Times New Roman" pitchFamily="18" charset="0"/>
                <a:cs typeface="Times New Roman" pitchFamily="18" charset="0"/>
              </a:rPr>
              <a:t>, магистратура;</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4) высшее образование – подготовка кадров высшей квалификации.</a:t>
            </a:r>
            <a:br>
              <a:rPr lang="ru-RU" sz="2400" dirty="0" smtClean="0">
                <a:latin typeface="Times New Roman" pitchFamily="18" charset="0"/>
                <a:cs typeface="Times New Roman" pitchFamily="18" charset="0"/>
              </a:rPr>
            </a:br>
            <a:r>
              <a:rPr lang="ru-RU" sz="2400" dirty="0" smtClean="0">
                <a:solidFill>
                  <a:srgbClr val="FF0000"/>
                </a:solidFill>
                <a:latin typeface="Times New Roman" pitchFamily="18" charset="0"/>
                <a:cs typeface="Times New Roman" pitchFamily="18" charset="0"/>
              </a:rPr>
              <a:t>Иными словами, новый закон отменяет понятие «начальное профессиональное образование».</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t/>
            </a:r>
            <a:br>
              <a:rPr lang="ru-RU" sz="2400" dirty="0" smtClean="0"/>
            </a:b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a:xfrm>
            <a:off x="777875" y="1557338"/>
            <a:ext cx="7543800" cy="2592387"/>
          </a:xfrm>
          <a:ln>
            <a:miter lim="800000"/>
            <a:headEnd/>
            <a:tailEnd/>
          </a:ln>
          <a:extLst/>
        </p:spPr>
        <p:txBody>
          <a:bodyPr/>
          <a:lstStyle/>
          <a:p>
            <a:pPr algn="ctr" eaLnBrk="1" fontAlgn="auto" hangingPunct="1">
              <a:spcAft>
                <a:spcPts val="0"/>
              </a:spcAft>
              <a:defRPr/>
            </a:pPr>
            <a:r>
              <a:rPr lang="ru-RU" sz="2400" dirty="0" smtClean="0">
                <a:latin typeface="Times New Roman" pitchFamily="18" charset="0"/>
                <a:cs typeface="Times New Roman" pitchFamily="18" charset="0"/>
              </a:rPr>
              <a:t>Согласно части 5 статьи 108 Федерального закона «Об образовании в Российской Федерации» наименования и уставы образовательных учреждений  подлежат приведению в соответствие с указанным законом не позднее  1 января 2016 года.</a:t>
            </a:r>
          </a:p>
        </p:txBody>
      </p:sp>
      <p:pic>
        <p:nvPicPr>
          <p:cNvPr id="3" name="Рисунок 2"/>
          <p:cNvPicPr>
            <a:picLocks noChangeAspect="1"/>
          </p:cNvPicPr>
          <p:nvPr/>
        </p:nvPicPr>
        <p:blipFill>
          <a:blip r:embed="rId2">
            <a:extLst/>
          </a:blip>
          <a:stretch>
            <a:fillRect/>
          </a:stretch>
        </p:blipFill>
        <p:spPr>
          <a:xfrm>
            <a:off x="395536" y="57149"/>
            <a:ext cx="2232248" cy="193169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533224"/>
          </a:xfrm>
          <a:ln>
            <a:miter lim="800000"/>
            <a:headEnd/>
            <a:tailEnd/>
          </a:ln>
          <a:extLst/>
        </p:spPr>
        <p:txBody>
          <a:bodyPr/>
          <a:lstStyle/>
          <a:p>
            <a:pPr algn="ctr" eaLnBrk="1" fontAlgn="auto" hangingPunct="1">
              <a:spcAft>
                <a:spcPts val="0"/>
              </a:spcAft>
              <a:defRPr/>
            </a:pPr>
            <a:r>
              <a:rPr lang="ru-RU" sz="2800" dirty="0">
                <a:latin typeface="Times New Roman" pitchFamily="18" charset="0"/>
                <a:cs typeface="Times New Roman" pitchFamily="18" charset="0"/>
              </a:rPr>
              <a:t>Н</a:t>
            </a:r>
            <a:r>
              <a:rPr lang="ru-RU" sz="2800" dirty="0" smtClean="0">
                <a:latin typeface="Times New Roman" pitchFamily="18" charset="0"/>
                <a:cs typeface="Times New Roman" pitchFamily="18" charset="0"/>
              </a:rPr>
              <a:t>аименование </a:t>
            </a:r>
            <a:r>
              <a:rPr lang="ru-RU" sz="2800" dirty="0">
                <a:latin typeface="Times New Roman" pitchFamily="18" charset="0"/>
                <a:cs typeface="Times New Roman" pitchFamily="18" charset="0"/>
              </a:rPr>
              <a:t>образовательной организации должно содержать указание на ее организационно-правовую форму и тип образовательной организации</a:t>
            </a:r>
            <a:r>
              <a:rPr lang="ru-RU" sz="2800" dirty="0" smtClean="0">
                <a:latin typeface="Times New Roman" pitchFamily="18" charset="0"/>
                <a:cs typeface="Times New Roman" pitchFamily="18" charset="0"/>
              </a:rPr>
              <a:t>.</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(часть 5 ст.23 ФЗ №273)</a:t>
            </a: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245192"/>
          </a:xfrm>
          <a:ln>
            <a:miter lim="800000"/>
            <a:headEnd/>
            <a:tailEnd/>
          </a:ln>
          <a:extLst/>
        </p:spPr>
        <p:txBody>
          <a:bodyPr>
            <a:normAutofit fontScale="90000"/>
          </a:bodyPr>
          <a:lstStyle/>
          <a:p>
            <a:pPr algn="ctr" eaLnBrk="1" fontAlgn="auto" hangingPunct="1">
              <a:spcAft>
                <a:spcPts val="0"/>
              </a:spcAft>
              <a:defRPr/>
            </a:pP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Типы образовательных организаций установлены в части 2 статьи 23 </a:t>
            </a:r>
            <a:r>
              <a:rPr lang="ru-RU" sz="2800" dirty="0">
                <a:latin typeface="Times New Roman" pitchFamily="18" charset="0"/>
                <a:cs typeface="Times New Roman" pitchFamily="18" charset="0"/>
              </a:rPr>
              <a:t>ФЗ №</a:t>
            </a:r>
            <a:r>
              <a:rPr lang="ru-RU" sz="2800" dirty="0" smtClean="0">
                <a:latin typeface="Times New Roman" pitchFamily="18" charset="0"/>
                <a:cs typeface="Times New Roman" pitchFamily="18" charset="0"/>
              </a:rPr>
              <a:t>273. Согласно части 1 статьи 22 </a:t>
            </a:r>
            <a:r>
              <a:rPr lang="ru-RU" sz="2800" dirty="0">
                <a:latin typeface="Times New Roman" pitchFamily="18" charset="0"/>
                <a:cs typeface="Times New Roman" pitchFamily="18" charset="0"/>
              </a:rPr>
              <a:t>ФЗ №</a:t>
            </a:r>
            <a:r>
              <a:rPr lang="ru-RU" sz="2800" dirty="0" smtClean="0">
                <a:latin typeface="Times New Roman" pitchFamily="18" charset="0"/>
                <a:cs typeface="Times New Roman" pitchFamily="18" charset="0"/>
              </a:rPr>
              <a:t>273, </a:t>
            </a:r>
            <a:r>
              <a:rPr lang="ru-RU" sz="2800" dirty="0">
                <a:latin typeface="Times New Roman" pitchFamily="18" charset="0"/>
                <a:cs typeface="Times New Roman" pitchFamily="18" charset="0"/>
              </a:rPr>
              <a:t>о</a:t>
            </a:r>
            <a:r>
              <a:rPr lang="ru-RU" sz="2800" dirty="0" smtClean="0">
                <a:latin typeface="Times New Roman" pitchFamily="18" charset="0"/>
                <a:cs typeface="Times New Roman" pitchFamily="18" charset="0"/>
              </a:rPr>
              <a:t>бразовательная </a:t>
            </a:r>
            <a:r>
              <a:rPr lang="ru-RU" sz="2800" dirty="0">
                <a:latin typeface="Times New Roman" pitchFamily="18" charset="0"/>
                <a:cs typeface="Times New Roman" pitchFamily="18" charset="0"/>
              </a:rPr>
              <a:t>организация создается в форме, установленной гражданским </a:t>
            </a:r>
            <a:r>
              <a:rPr lang="ru-RU" sz="2800" dirty="0">
                <a:latin typeface="Times New Roman" pitchFamily="18" charset="0"/>
                <a:cs typeface="Times New Roman" pitchFamily="18" charset="0"/>
                <a:hlinkClick r:id="rId2"/>
              </a:rPr>
              <a:t>законодательством для некоммерческих организаций.</a:t>
            </a: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pic>
        <p:nvPicPr>
          <p:cNvPr id="21507" name="Рисунок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08400" y="4149725"/>
            <a:ext cx="1584325"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052736"/>
            <a:ext cx="8305800" cy="5328592"/>
          </a:xfrm>
          <a:ln>
            <a:miter lim="800000"/>
            <a:headEnd/>
            <a:tailEnd/>
          </a:ln>
          <a:extLst/>
        </p:spPr>
        <p:txBody>
          <a:bodyPr>
            <a:normAutofit fontScale="90000"/>
          </a:bodyPr>
          <a:lstStyle/>
          <a:p>
            <a:pPr algn="ctr" eaLnBrk="1" fontAlgn="auto" hangingPunct="1">
              <a:spcAft>
                <a:spcPts val="0"/>
              </a:spcAft>
              <a:defRPr/>
            </a:pP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В своем письме </a:t>
            </a:r>
            <a:r>
              <a:rPr lang="ru-RU" sz="2800" dirty="0">
                <a:solidFill>
                  <a:srgbClr val="FF0000"/>
                </a:solidFill>
                <a:latin typeface="Times New Roman" pitchFamily="18" charset="0"/>
                <a:cs typeface="Times New Roman" pitchFamily="18" charset="0"/>
              </a:rPr>
              <a:t>от 10 июня 2013 г. № ДЛ-151/17 </a:t>
            </a:r>
            <a:r>
              <a:rPr lang="ru-RU" sz="2800" dirty="0" err="1">
                <a:solidFill>
                  <a:srgbClr val="0070C0"/>
                </a:solidFill>
                <a:latin typeface="Times New Roman" pitchFamily="18" charset="0"/>
                <a:cs typeface="Times New Roman" pitchFamily="18" charset="0"/>
              </a:rPr>
              <a:t>Минобрнауки</a:t>
            </a:r>
            <a:r>
              <a:rPr lang="ru-RU" sz="2800" dirty="0">
                <a:solidFill>
                  <a:srgbClr val="0070C0"/>
                </a:solidFill>
                <a:latin typeface="Times New Roman" pitchFamily="18" charset="0"/>
                <a:cs typeface="Times New Roman" pitchFamily="18" charset="0"/>
              </a:rPr>
              <a:t> сообщает, что ФЗ №273 </a:t>
            </a:r>
            <a:r>
              <a:rPr lang="ru-RU" sz="2800" dirty="0">
                <a:solidFill>
                  <a:srgbClr val="FF0000"/>
                </a:solidFill>
                <a:latin typeface="Times New Roman" pitchFamily="18" charset="0"/>
                <a:cs typeface="Times New Roman" pitchFamily="18" charset="0"/>
              </a:rPr>
              <a:t>не предусмотрено </a:t>
            </a:r>
            <a:r>
              <a:rPr lang="ru-RU" sz="2800" dirty="0">
                <a:solidFill>
                  <a:srgbClr val="0070C0"/>
                </a:solidFill>
                <a:latin typeface="Times New Roman" pitchFamily="18" charset="0"/>
                <a:cs typeface="Times New Roman" pitchFamily="18" charset="0"/>
              </a:rPr>
              <a:t>включение в наименование образовательной организации </a:t>
            </a:r>
            <a:r>
              <a:rPr lang="ru-RU" sz="2800" dirty="0" err="1">
                <a:solidFill>
                  <a:srgbClr val="0070C0"/>
                </a:solidFill>
                <a:latin typeface="Times New Roman" pitchFamily="18" charset="0"/>
                <a:cs typeface="Times New Roman" pitchFamily="18" charset="0"/>
              </a:rPr>
              <a:t>общеродового</a:t>
            </a:r>
            <a:r>
              <a:rPr lang="ru-RU" sz="2800" dirty="0">
                <a:solidFill>
                  <a:srgbClr val="0070C0"/>
                </a:solidFill>
                <a:latin typeface="Times New Roman" pitchFamily="18" charset="0"/>
                <a:cs typeface="Times New Roman" pitchFamily="18" charset="0"/>
              </a:rPr>
              <a:t> названия всех юридических лиц – «организация», из чего следует, что в наименовании образовательных учреждений слово «учреждение» </a:t>
            </a:r>
            <a:r>
              <a:rPr lang="ru-RU" sz="2800" dirty="0">
                <a:solidFill>
                  <a:srgbClr val="FF0000"/>
                </a:solidFill>
                <a:latin typeface="Times New Roman" pitchFamily="18" charset="0"/>
                <a:cs typeface="Times New Roman" pitchFamily="18" charset="0"/>
              </a:rPr>
              <a:t>не требуется</a:t>
            </a:r>
            <a:r>
              <a:rPr lang="ru-RU" sz="2800" dirty="0">
                <a:solidFill>
                  <a:srgbClr val="0070C0"/>
                </a:solidFill>
                <a:latin typeface="Times New Roman" pitchFamily="18" charset="0"/>
                <a:cs typeface="Times New Roman" pitchFamily="18" charset="0"/>
              </a:rPr>
              <a:t> заменять </a:t>
            </a:r>
            <a:r>
              <a:rPr lang="ru-RU" sz="2800" dirty="0" smtClean="0">
                <a:solidFill>
                  <a:srgbClr val="0070C0"/>
                </a:solidFill>
                <a:latin typeface="Times New Roman" pitchFamily="18" charset="0"/>
                <a:cs typeface="Times New Roman" pitchFamily="18" charset="0"/>
              </a:rPr>
              <a:t>словом «организация».</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r>
              <a:rPr lang="ru-RU" sz="2800" dirty="0" smtClean="0">
                <a:solidFill>
                  <a:srgbClr val="0070C0"/>
                </a:solidFill>
                <a:latin typeface="Times New Roman" pitchFamily="18" charset="0"/>
                <a:cs typeface="Times New Roman" pitchFamily="18" charset="0"/>
              </a:rPr>
              <a:t/>
            </a:r>
            <a:br>
              <a:rPr lang="ru-RU" sz="2800" dirty="0" smtClean="0">
                <a:solidFill>
                  <a:srgbClr val="0070C0"/>
                </a:solidFill>
                <a:latin typeface="Times New Roman" pitchFamily="18" charset="0"/>
                <a:cs typeface="Times New Roman" pitchFamily="18" charset="0"/>
              </a:rPr>
            </a:br>
            <a:r>
              <a:rPr lang="ru-RU" sz="2800" dirty="0">
                <a:solidFill>
                  <a:srgbClr val="0070C0"/>
                </a:solidFill>
                <a:latin typeface="Times New Roman" pitchFamily="18" charset="0"/>
                <a:cs typeface="Times New Roman" pitchFamily="18" charset="0"/>
              </a:rPr>
              <a:t/>
            </a:r>
            <a:br>
              <a:rPr lang="ru-RU" sz="2800" dirty="0">
                <a:solidFill>
                  <a:srgbClr val="0070C0"/>
                </a:solidFill>
                <a:latin typeface="Times New Roman" pitchFamily="18" charset="0"/>
                <a:cs typeface="Times New Roman" pitchFamily="18" charset="0"/>
              </a:rPr>
            </a:br>
            <a:endParaRPr lang="ru-RU" sz="2800" dirty="0">
              <a:solidFill>
                <a:srgbClr val="0070C0"/>
              </a:solidFill>
              <a:latin typeface="Times New Roman" pitchFamily="18" charset="0"/>
              <a:cs typeface="Times New Roman" pitchFamily="18" charset="0"/>
            </a:endParaRPr>
          </a:p>
        </p:txBody>
      </p:sp>
      <p:pic>
        <p:nvPicPr>
          <p:cNvPr id="22531"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59113" y="4292600"/>
            <a:ext cx="3168650"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173184"/>
          </a:xfrm>
          <a:ln>
            <a:miter lim="800000"/>
            <a:headEnd/>
            <a:tailEnd/>
          </a:ln>
          <a:extLst/>
        </p:spPr>
        <p:txBody>
          <a:bodyPr/>
          <a:lstStyle/>
          <a:p>
            <a:pPr algn="just" eaLnBrk="1" fontAlgn="auto" hangingPunct="1">
              <a:spcAft>
                <a:spcPts val="0"/>
              </a:spcAft>
              <a:defRPr/>
            </a:pPr>
            <a:r>
              <a:rPr lang="ru-RU" sz="2400" dirty="0" smtClean="0">
                <a:latin typeface="Times New Roman" pitchFamily="18" charset="0"/>
                <a:cs typeface="Times New Roman" pitchFamily="18" charset="0"/>
              </a:rPr>
              <a:t>Так, например, с учетом части 5 статьи 108 ФЗ №297:</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муниципальное бюджетное </a:t>
            </a:r>
            <a:r>
              <a:rPr lang="ru-RU" sz="2400" dirty="0" smtClean="0">
                <a:solidFill>
                  <a:srgbClr val="FF0000"/>
                </a:solidFill>
                <a:latin typeface="Times New Roman" pitchFamily="18" charset="0"/>
                <a:cs typeface="Times New Roman" pitchFamily="18" charset="0"/>
              </a:rPr>
              <a:t>образовательное</a:t>
            </a:r>
            <a:r>
              <a:rPr lang="ru-RU" sz="2400" dirty="0" smtClean="0">
                <a:latin typeface="Times New Roman" pitchFamily="18" charset="0"/>
                <a:cs typeface="Times New Roman" pitchFamily="18" charset="0"/>
              </a:rPr>
              <a:t> учреждение  «Школа» должно быть переименовано в муниципальное бюджетное </a:t>
            </a:r>
            <a:r>
              <a:rPr lang="ru-RU" sz="2400" dirty="0" smtClean="0">
                <a:solidFill>
                  <a:srgbClr val="FF0000"/>
                </a:solidFill>
                <a:latin typeface="Times New Roman" pitchFamily="18" charset="0"/>
                <a:cs typeface="Times New Roman" pitchFamily="18" charset="0"/>
              </a:rPr>
              <a:t>общеобразовательное</a:t>
            </a:r>
            <a:r>
              <a:rPr lang="ru-RU" sz="2400" dirty="0" smtClean="0">
                <a:latin typeface="Times New Roman" pitchFamily="18" charset="0"/>
                <a:cs typeface="Times New Roman" pitchFamily="18" charset="0"/>
              </a:rPr>
              <a:t> учреждение «Школа».</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76673"/>
            <a:ext cx="7772400" cy="1152127"/>
          </a:xfrm>
          <a:ln>
            <a:miter lim="800000"/>
            <a:headEnd/>
            <a:tailEnd/>
          </a:ln>
          <a:extLst/>
        </p:spPr>
        <p:txBody>
          <a:bodyPr/>
          <a:lstStyle/>
          <a:p>
            <a:pPr algn="ctr" eaLnBrk="1" fontAlgn="auto" hangingPunct="1">
              <a:spcAft>
                <a:spcPts val="0"/>
              </a:spcAft>
              <a:defRPr/>
            </a:pPr>
            <a:r>
              <a:rPr lang="ru-RU" sz="2800" dirty="0" smtClean="0">
                <a:solidFill>
                  <a:schemeClr val="bg1"/>
                </a:solidFill>
                <a:effectLst/>
                <a:latin typeface="Times New Roman" pitchFamily="18" charset="0"/>
                <a:cs typeface="Times New Roman" pitchFamily="18" charset="0"/>
              </a:rPr>
              <a:t>Связанные нормативно-правовые и иные документы</a:t>
            </a:r>
            <a:endParaRPr lang="ru-RU" sz="2800" dirty="0">
              <a:solidFill>
                <a:schemeClr val="bg1"/>
              </a:solidFill>
            </a:endParaRPr>
          </a:p>
        </p:txBody>
      </p:sp>
      <p:sp>
        <p:nvSpPr>
          <p:cNvPr id="6147" name="Подзаголовок 2"/>
          <p:cNvSpPr>
            <a:spLocks noGrp="1"/>
          </p:cNvSpPr>
          <p:nvPr>
            <p:ph type="subTitle" idx="1"/>
          </p:nvPr>
        </p:nvSpPr>
        <p:spPr>
          <a:xfrm>
            <a:off x="611188" y="1844675"/>
            <a:ext cx="7993062" cy="4032250"/>
          </a:xfrm>
        </p:spPr>
        <p:txBody>
          <a:bodyPr/>
          <a:lstStyle/>
          <a:p>
            <a:pPr marL="285750" marR="0" indent="-285750" algn="just" eaLnBrk="1" hangingPunct="1">
              <a:lnSpc>
                <a:spcPct val="90000"/>
              </a:lnSpc>
              <a:buFontTx/>
              <a:buChar char="-"/>
            </a:pPr>
            <a:r>
              <a:rPr lang="ru-RU" altLang="ru-RU" sz="1800" smtClean="0">
                <a:solidFill>
                  <a:srgbClr val="FFFF00"/>
                </a:solidFill>
                <a:latin typeface="Times New Roman" pitchFamily="18" charset="0"/>
                <a:cs typeface="Times New Roman" pitchFamily="18" charset="0"/>
              </a:rPr>
              <a:t>Федеральный закон от 2 июля 2013 г. №185-ФЗ «О внесении изменений в отдельные законодательные акты Российской Федерации и признании утратившими силу законодательных актов (отдельных положений законодательных актов) Российской Федерации в связи с принятием Федерального закона «Об образовании в Российской Федерации»;</a:t>
            </a:r>
          </a:p>
          <a:p>
            <a:pPr marL="285750" marR="0" indent="-285750" algn="just" eaLnBrk="1" hangingPunct="1">
              <a:lnSpc>
                <a:spcPct val="90000"/>
              </a:lnSpc>
              <a:buFontTx/>
              <a:buChar char="-"/>
            </a:pPr>
            <a:r>
              <a:rPr lang="ru-RU" altLang="ru-RU" sz="1800" smtClean="0">
                <a:solidFill>
                  <a:srgbClr val="FFFF00"/>
                </a:solidFill>
                <a:latin typeface="Times New Roman" pitchFamily="18" charset="0"/>
                <a:cs typeface="Times New Roman" pitchFamily="18" charset="0"/>
              </a:rPr>
              <a:t>Постановление Правительства Российской Федерации от 10 июля 2013 г. №582 «Об утверждении Правил размещения на официальном сайте образовательной организации в информационно-телекоммуникационной сети «Интернет» и обновления информации об образовательной организации»;</a:t>
            </a:r>
          </a:p>
          <a:p>
            <a:pPr marL="285750" marR="0" indent="-285750" algn="just" eaLnBrk="1" hangingPunct="1">
              <a:lnSpc>
                <a:spcPct val="90000"/>
              </a:lnSpc>
              <a:buFontTx/>
              <a:buChar char="-"/>
            </a:pPr>
            <a:r>
              <a:rPr lang="ru-RU" altLang="ru-RU" sz="1800" smtClean="0">
                <a:solidFill>
                  <a:srgbClr val="FFFF00"/>
                </a:solidFill>
              </a:rPr>
              <a:t>Порядок применения к обучающимся и снятия с обучающихся мер дисциплинарного взыскания, утвержденный приказом Минобрнауки России от 15.03.2013 № 185;</a:t>
            </a:r>
            <a:endParaRPr lang="ru-RU" altLang="ru-RU" sz="1800" smtClean="0">
              <a:solidFill>
                <a:srgbClr val="FFFF00"/>
              </a:solidFill>
              <a:latin typeface="Times New Roman" pitchFamily="18" charset="0"/>
              <a:cs typeface="Times New Roman" pitchFamily="18" charset="0"/>
            </a:endParaRPr>
          </a:p>
          <a:p>
            <a:pPr marL="285750" marR="0" indent="-285750" algn="just" eaLnBrk="1" hangingPunct="1">
              <a:lnSpc>
                <a:spcPct val="90000"/>
              </a:lnSpc>
              <a:buFontTx/>
              <a:buChar char="-"/>
            </a:pPr>
            <a:r>
              <a:rPr lang="ru-RU" altLang="ru-RU" sz="1800" smtClean="0">
                <a:solidFill>
                  <a:srgbClr val="FFFF00"/>
                </a:solidFill>
                <a:latin typeface="Times New Roman" pitchFamily="18" charset="0"/>
                <a:cs typeface="Times New Roman" pitchFamily="18" charset="0"/>
              </a:rPr>
              <a:t>Письмо Минобрнауки России от 01.04.2013 г. №ИР-170/17 «О Федеральном законе «Об образовании в Российской Федерации»;</a:t>
            </a:r>
          </a:p>
          <a:p>
            <a:pPr marL="285750" marR="0" indent="-285750" algn="just" eaLnBrk="1" hangingPunct="1">
              <a:lnSpc>
                <a:spcPct val="90000"/>
              </a:lnSpc>
              <a:buFontTx/>
              <a:buChar char="-"/>
            </a:pPr>
            <a:r>
              <a:rPr lang="ru-RU" altLang="ru-RU" sz="1800" smtClean="0">
                <a:solidFill>
                  <a:srgbClr val="FFFF00"/>
                </a:solidFill>
                <a:latin typeface="Times New Roman" pitchFamily="18" charset="0"/>
                <a:cs typeface="Times New Roman" pitchFamily="18" charset="0"/>
              </a:rPr>
              <a:t>Письмо Минобрнауки  от 10 июня 2013 г. № ДЛ-151/17 «О наименовании  образовательных учреждений».</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704088"/>
            <a:ext cx="8715436" cy="5173184"/>
          </a:xfrm>
          <a:ln>
            <a:miter lim="800000"/>
            <a:headEnd/>
            <a:tailEnd/>
          </a:ln>
          <a:extLst/>
        </p:spPr>
        <p:txBody>
          <a:bodyPr>
            <a:normAutofit fontScale="90000"/>
          </a:bodyPr>
          <a:lstStyle/>
          <a:p>
            <a:pPr>
              <a:defRPr/>
            </a:pP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
            </a:r>
            <a:br>
              <a:rPr lang="ru-RU" sz="2000" b="1" dirty="0" smtClean="0">
                <a:solidFill>
                  <a:schemeClr val="tx1"/>
                </a:solidFill>
                <a:latin typeface="Times New Roman" pitchFamily="18" charset="0"/>
                <a:cs typeface="Times New Roman" pitchFamily="18" charset="0"/>
              </a:rPr>
            </a:br>
            <a:r>
              <a:rPr lang="ru-RU" sz="2000" b="1" dirty="0" smtClean="0">
                <a:solidFill>
                  <a:schemeClr val="tx1"/>
                </a:solidFill>
                <a:latin typeface="Times New Roman" pitchFamily="18" charset="0"/>
                <a:cs typeface="Times New Roman" pitchFamily="18" charset="0"/>
              </a:rPr>
              <a:t>Дополнительно Министерство в Письме №ДЛ-151\17 сообщает, что к числу необязательных сведений, указываемых в наименовании образовательной организации по ее желанию и (или) желанию ее учредителя, относятся следующие:</a:t>
            </a:r>
            <a:br>
              <a:rPr lang="ru-RU" sz="2000" b="1" dirty="0" smtClean="0">
                <a:solidFill>
                  <a:schemeClr val="tx1"/>
                </a:solidFill>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a:t>
            </a:r>
            <a:r>
              <a:rPr lang="ru-RU" sz="1800" dirty="0" smtClean="0">
                <a:latin typeface="Times New Roman" pitchFamily="18" charset="0"/>
                <a:cs typeface="Times New Roman" pitchFamily="18" charset="0"/>
              </a:rPr>
              <a:t>указание на тип для государственных и муниципальных учреждений (казенное, бюджетное, автономное), предусмотренный </a:t>
            </a:r>
            <a:r>
              <a:rPr lang="ru-RU" sz="1800" dirty="0" smtClean="0">
                <a:latin typeface="Times New Roman" pitchFamily="18" charset="0"/>
                <a:cs typeface="Times New Roman" pitchFamily="18" charset="0"/>
                <a:hlinkClick r:id="rId2"/>
              </a:rPr>
              <a:t>Законом о некоммерческих организациях;</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-указание на форму собственности ("государственная", "муниципальная" или "частная") с целью информирования потребителя образовательных услуг;</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-указание на особенности осуществляемой образовательной деятельности (уровень и направленность образовательных программ, интеграция их различных видов, содержание образовательной программы, специальные условия реализации программ и (или) особые образовательные потребности обучающихся) или дополнительно осуществляемые функции, связанные с предоставлением образования (содержание, лечение, реабилитация, коррекция, психолого-педагогическая поддержка, интернат, научно-исследовательская, технологическая деятельность и другие);</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-включение в наименование официального наименования "Российская Федерация" или "Россия", а также слов, производных от этого наименования, по разрешению, выдаваемому в порядке, установленном Правительством Российской Федерации;</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-использование в наименовании имени гражданина, символики, защищенной законодательством Российской Федерации об охране интеллектуальной собственности или авторских прав, а также полного наименования иного юридического лица.</a:t>
            </a:r>
            <a:br>
              <a:rPr lang="ru-RU" sz="1800" dirty="0" smtClean="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548680"/>
            <a:ext cx="7772400" cy="1296144"/>
          </a:xfrm>
          <a:ln>
            <a:miter lim="800000"/>
            <a:headEnd/>
            <a:tailEnd/>
          </a:ln>
          <a:extLst/>
        </p:spPr>
        <p:txBody>
          <a:bodyPr/>
          <a:lstStyle/>
          <a:p>
            <a:pPr algn="ctr" eaLnBrk="1" fontAlgn="auto" hangingPunct="1">
              <a:spcAft>
                <a:spcPts val="0"/>
              </a:spcAft>
              <a:defRPr/>
            </a:pPr>
            <a:r>
              <a:rPr lang="ru-RU" sz="3200">
                <a:solidFill>
                  <a:srgbClr val="FFFF00"/>
                </a:solidFill>
                <a:effectLst/>
                <a:latin typeface="Times New Roman" pitchFamily="18" charset="0"/>
                <a:cs typeface="Times New Roman" pitchFamily="18" charset="0"/>
              </a:rPr>
              <a:t/>
            </a:r>
            <a:br>
              <a:rPr lang="ru-RU" sz="3200">
                <a:solidFill>
                  <a:srgbClr val="FFFF00"/>
                </a:solidFill>
                <a:effectLst/>
                <a:latin typeface="Times New Roman" pitchFamily="18" charset="0"/>
                <a:cs typeface="Times New Roman" pitchFamily="18" charset="0"/>
              </a:rPr>
            </a:br>
            <a:r>
              <a:rPr lang="ru-RU" sz="3200">
                <a:solidFill>
                  <a:srgbClr val="FFFF00"/>
                </a:solidFill>
                <a:effectLst/>
                <a:latin typeface="Times New Roman" pitchFamily="18" charset="0"/>
                <a:cs typeface="Times New Roman" pitchFamily="18" charset="0"/>
              </a:rPr>
              <a:t>Требования к содержанию устава образовательной организации</a:t>
            </a:r>
          </a:p>
        </p:txBody>
      </p:sp>
      <p:sp>
        <p:nvSpPr>
          <p:cNvPr id="25603" name="Текст 2"/>
          <p:cNvSpPr>
            <a:spLocks noGrp="1"/>
          </p:cNvSpPr>
          <p:nvPr>
            <p:ph type="body" idx="1"/>
          </p:nvPr>
        </p:nvSpPr>
        <p:spPr>
          <a:xfrm>
            <a:off x="323850" y="2060575"/>
            <a:ext cx="8351838" cy="4392613"/>
          </a:xfrm>
        </p:spPr>
        <p:txBody>
          <a:bodyPr/>
          <a:lstStyle/>
          <a:p>
            <a:pPr eaLnBrk="1" hangingPunct="1"/>
            <a:r>
              <a:rPr lang="ru-RU" altLang="ru-RU" sz="1800" smtClean="0">
                <a:latin typeface="Times New Roman" pitchFamily="18" charset="0"/>
                <a:cs typeface="Times New Roman" pitchFamily="18" charset="0"/>
              </a:rPr>
              <a:t>В соответствии с ч. 2 ст. 25 ФЗ № 273,  в уставе образовательной организации наряду с информацией, предусмотренной законодательством РФ, должна содержаться следующая информация:</a:t>
            </a:r>
          </a:p>
          <a:p>
            <a:pPr eaLnBrk="1" hangingPunct="1"/>
            <a:r>
              <a:rPr lang="ru-RU" altLang="ru-RU" sz="1800" smtClean="0">
                <a:latin typeface="Times New Roman" pitchFamily="18" charset="0"/>
                <a:cs typeface="Times New Roman" pitchFamily="18" charset="0"/>
              </a:rPr>
              <a:t>1) тип образовательной организации;</a:t>
            </a:r>
          </a:p>
          <a:p>
            <a:pPr eaLnBrk="1" hangingPunct="1"/>
            <a:r>
              <a:rPr lang="ru-RU" altLang="ru-RU" sz="1800" smtClean="0">
                <a:latin typeface="Times New Roman" pitchFamily="18" charset="0"/>
                <a:cs typeface="Times New Roman" pitchFamily="18" charset="0"/>
              </a:rPr>
              <a:t>2) учредитель или учредители образовательной организации;</a:t>
            </a:r>
          </a:p>
          <a:p>
            <a:pPr eaLnBrk="1" hangingPunct="1"/>
            <a:r>
              <a:rPr lang="ru-RU" altLang="ru-RU" sz="1800" smtClean="0">
                <a:latin typeface="Times New Roman" pitchFamily="18" charset="0"/>
                <a:cs typeface="Times New Roman" pitchFamily="18" charset="0"/>
              </a:rPr>
              <a:t>3) виды реализуемых образовательных программ с указанием уровня образования и (или) направленности;</a:t>
            </a:r>
          </a:p>
          <a:p>
            <a:pPr eaLnBrk="1" hangingPunct="1"/>
            <a:r>
              <a:rPr lang="ru-RU" altLang="ru-RU" sz="1800" smtClean="0">
                <a:latin typeface="Times New Roman" pitchFamily="18" charset="0"/>
                <a:cs typeface="Times New Roman" pitchFamily="18" charset="0"/>
              </a:rPr>
              <a:t>4) структура и компетенция органов управления образовательной организацией, порядок их формирования и сроки полномочий.</a:t>
            </a:r>
          </a:p>
          <a:p>
            <a:pPr eaLnBrk="1" hangingPunct="1"/>
            <a:endParaRPr lang="ru-RU" altLang="ru-RU"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548680"/>
            <a:ext cx="7772400" cy="1296144"/>
          </a:xfrm>
          <a:ln>
            <a:miter lim="800000"/>
            <a:headEnd/>
            <a:tailEnd/>
          </a:ln>
          <a:extLst/>
        </p:spPr>
        <p:txBody>
          <a:bodyPr/>
          <a:lstStyle/>
          <a:p>
            <a:pPr algn="ctr" eaLnBrk="1" fontAlgn="auto" hangingPunct="1">
              <a:spcAft>
                <a:spcPts val="0"/>
              </a:spcAft>
              <a:defRPr/>
            </a:pPr>
            <a:r>
              <a:rPr lang="ru-RU" sz="3200">
                <a:solidFill>
                  <a:srgbClr val="FFFF00"/>
                </a:solidFill>
                <a:effectLst/>
                <a:latin typeface="Times New Roman" pitchFamily="18" charset="0"/>
                <a:cs typeface="Times New Roman" pitchFamily="18" charset="0"/>
              </a:rPr>
              <a:t/>
            </a:r>
            <a:br>
              <a:rPr lang="ru-RU" sz="3200">
                <a:solidFill>
                  <a:srgbClr val="FFFF00"/>
                </a:solidFill>
                <a:effectLst/>
                <a:latin typeface="Times New Roman" pitchFamily="18" charset="0"/>
                <a:cs typeface="Times New Roman" pitchFamily="18" charset="0"/>
              </a:rPr>
            </a:br>
            <a:r>
              <a:rPr lang="ru-RU" sz="3200">
                <a:solidFill>
                  <a:srgbClr val="FFFF00"/>
                </a:solidFill>
                <a:effectLst/>
                <a:latin typeface="Times New Roman" pitchFamily="18" charset="0"/>
                <a:cs typeface="Times New Roman" pitchFamily="18" charset="0"/>
              </a:rPr>
              <a:t>Требования к содержанию устава образовательной организации</a:t>
            </a:r>
          </a:p>
        </p:txBody>
      </p:sp>
      <p:sp>
        <p:nvSpPr>
          <p:cNvPr id="26627" name="Текст 2"/>
          <p:cNvSpPr>
            <a:spLocks noGrp="1"/>
          </p:cNvSpPr>
          <p:nvPr>
            <p:ph type="body" idx="1"/>
          </p:nvPr>
        </p:nvSpPr>
        <p:spPr>
          <a:xfrm>
            <a:off x="323850" y="2060575"/>
            <a:ext cx="8351838" cy="4392613"/>
          </a:xfrm>
        </p:spPr>
        <p:txBody>
          <a:bodyPr/>
          <a:lstStyle/>
          <a:p>
            <a:pPr algn="ctr" eaLnBrk="1" hangingPunct="1"/>
            <a:endParaRPr lang="ru-RU" altLang="ru-RU" sz="1800" b="1" smtClean="0">
              <a:latin typeface="Times New Roman" pitchFamily="18" charset="0"/>
              <a:cs typeface="Times New Roman" pitchFamily="18" charset="0"/>
            </a:endParaRPr>
          </a:p>
          <a:p>
            <a:pPr algn="ctr" eaLnBrk="1" hangingPunct="1"/>
            <a:r>
              <a:rPr lang="ru-RU" altLang="ru-RU" sz="2400" smtClean="0">
                <a:latin typeface="Times New Roman" pitchFamily="18" charset="0"/>
                <a:cs typeface="Times New Roman" pitchFamily="18" charset="0"/>
              </a:rPr>
              <a:t>Часть 5 ст. 26 Федерального закона "Об образовании в Российской Федерации" дополняет эти требования: при указании сведений об органах управления должен быть указан также </a:t>
            </a:r>
            <a:r>
              <a:rPr lang="ru-RU" altLang="ru-RU" sz="2400" smtClean="0">
                <a:solidFill>
                  <a:srgbClr val="FFFF00"/>
                </a:solidFill>
                <a:latin typeface="Times New Roman" pitchFamily="18" charset="0"/>
                <a:cs typeface="Times New Roman" pitchFamily="18" charset="0"/>
              </a:rPr>
              <a:t>"порядок принятия ими решений и выступления от имени образовательной организации".</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548680"/>
            <a:ext cx="7772400" cy="1296144"/>
          </a:xfrm>
          <a:ln>
            <a:miter lim="800000"/>
            <a:headEnd/>
            <a:tailEnd/>
          </a:ln>
          <a:extLst/>
        </p:spPr>
        <p:txBody>
          <a:bodyPr/>
          <a:lstStyle/>
          <a:p>
            <a:pPr algn="ctr" eaLnBrk="1" fontAlgn="auto" hangingPunct="1">
              <a:spcAft>
                <a:spcPts val="0"/>
              </a:spcAft>
              <a:defRPr/>
            </a:pPr>
            <a:r>
              <a:rPr lang="ru-RU" sz="3200">
                <a:solidFill>
                  <a:srgbClr val="FFFF00"/>
                </a:solidFill>
                <a:effectLst/>
                <a:latin typeface="Times New Roman" pitchFamily="18" charset="0"/>
                <a:cs typeface="Times New Roman" pitchFamily="18" charset="0"/>
              </a:rPr>
              <a:t/>
            </a:r>
            <a:br>
              <a:rPr lang="ru-RU" sz="3200">
                <a:solidFill>
                  <a:srgbClr val="FFFF00"/>
                </a:solidFill>
                <a:effectLst/>
                <a:latin typeface="Times New Roman" pitchFamily="18" charset="0"/>
                <a:cs typeface="Times New Roman" pitchFamily="18" charset="0"/>
              </a:rPr>
            </a:br>
            <a:r>
              <a:rPr lang="ru-RU" sz="3200">
                <a:solidFill>
                  <a:srgbClr val="FFFF00"/>
                </a:solidFill>
                <a:effectLst/>
                <a:latin typeface="Times New Roman" pitchFamily="18" charset="0"/>
                <a:cs typeface="Times New Roman" pitchFamily="18" charset="0"/>
              </a:rPr>
              <a:t>Требования к содержанию устава образовательной организации</a:t>
            </a:r>
          </a:p>
        </p:txBody>
      </p:sp>
      <p:sp>
        <p:nvSpPr>
          <p:cNvPr id="27651" name="Текст 2"/>
          <p:cNvSpPr>
            <a:spLocks noGrp="1"/>
          </p:cNvSpPr>
          <p:nvPr>
            <p:ph type="body" idx="1"/>
          </p:nvPr>
        </p:nvSpPr>
        <p:spPr>
          <a:xfrm>
            <a:off x="323850" y="2060575"/>
            <a:ext cx="8351838" cy="4392613"/>
          </a:xfrm>
        </p:spPr>
        <p:txBody>
          <a:bodyPr/>
          <a:lstStyle/>
          <a:p>
            <a:pPr eaLnBrk="1" hangingPunct="1"/>
            <a:r>
              <a:rPr lang="ru-RU" altLang="ru-RU" sz="3200" b="1" smtClean="0">
                <a:solidFill>
                  <a:srgbClr val="FF0000"/>
                </a:solidFill>
                <a:latin typeface="Times New Roman" pitchFamily="18" charset="0"/>
                <a:cs typeface="Times New Roman" pitchFamily="18" charset="0"/>
              </a:rPr>
              <a:t>Важно:</a:t>
            </a:r>
          </a:p>
          <a:p>
            <a:pPr eaLnBrk="1" hangingPunct="1"/>
            <a:endParaRPr lang="ru-RU" altLang="ru-RU" sz="3200" b="1" smtClean="0">
              <a:solidFill>
                <a:srgbClr val="FF0000"/>
              </a:solidFill>
              <a:latin typeface="Times New Roman" pitchFamily="18" charset="0"/>
              <a:cs typeface="Times New Roman" pitchFamily="18" charset="0"/>
            </a:endParaRPr>
          </a:p>
          <a:p>
            <a:pPr algn="just" eaLnBrk="1" hangingPunct="1"/>
            <a:r>
              <a:rPr lang="ru-RU" altLang="ru-RU" sz="2400" smtClean="0">
                <a:latin typeface="Times New Roman" pitchFamily="18" charset="0"/>
                <a:cs typeface="Times New Roman" pitchFamily="18" charset="0"/>
              </a:rPr>
              <a:t>Кроме того, устав образовательной организации должен отвечать общим для всех некоммерческих организаций требованиям, предусмотренным Гражданским кодексом Российской Федерации и Федеральным законом от 12.01.1996 № 7-ФЗ "О некоммерческих организациях" (далее – Закон № 7-ФЗ). Эти требования лишь частично совпадают с нормами Федерального закона "Об образовании в Российской Федерации" и существенно выходят за их рамки.</a:t>
            </a:r>
            <a:endParaRPr lang="ru-RU" altLang="ru-RU" sz="2400" b="1" smtClean="0">
              <a:latin typeface="Times New Roman" pitchFamily="18" charset="0"/>
              <a:cs typeface="Times New Roman" pitchFamily="18" charset="0"/>
            </a:endParaRPr>
          </a:p>
        </p:txBody>
      </p:sp>
      <p:pic>
        <p:nvPicPr>
          <p:cNvPr id="27652"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557338"/>
            <a:ext cx="1511300"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548680"/>
            <a:ext cx="7772400" cy="1296144"/>
          </a:xfrm>
          <a:ln>
            <a:miter lim="800000"/>
            <a:headEnd/>
            <a:tailEnd/>
          </a:ln>
          <a:extLst/>
        </p:spPr>
        <p:txBody>
          <a:bodyPr/>
          <a:lstStyle/>
          <a:p>
            <a:pPr algn="ctr" eaLnBrk="1" fontAlgn="auto" hangingPunct="1">
              <a:spcAft>
                <a:spcPts val="0"/>
              </a:spcAft>
              <a:defRPr/>
            </a:pPr>
            <a:r>
              <a:rPr lang="ru-RU" sz="3200">
                <a:solidFill>
                  <a:srgbClr val="FFFF00"/>
                </a:solidFill>
                <a:effectLst/>
                <a:latin typeface="Times New Roman" pitchFamily="18" charset="0"/>
                <a:cs typeface="Times New Roman" pitchFamily="18" charset="0"/>
              </a:rPr>
              <a:t/>
            </a:r>
            <a:br>
              <a:rPr lang="ru-RU" sz="3200">
                <a:solidFill>
                  <a:srgbClr val="FFFF00"/>
                </a:solidFill>
                <a:effectLst/>
                <a:latin typeface="Times New Roman" pitchFamily="18" charset="0"/>
                <a:cs typeface="Times New Roman" pitchFamily="18" charset="0"/>
              </a:rPr>
            </a:br>
            <a:r>
              <a:rPr lang="ru-RU" sz="3200">
                <a:solidFill>
                  <a:srgbClr val="FFFF00"/>
                </a:solidFill>
                <a:effectLst/>
                <a:latin typeface="Times New Roman" pitchFamily="18" charset="0"/>
                <a:cs typeface="Times New Roman" pitchFamily="18" charset="0"/>
              </a:rPr>
              <a:t>Требования к содержанию устава образовательной организации</a:t>
            </a:r>
          </a:p>
        </p:txBody>
      </p:sp>
      <p:sp>
        <p:nvSpPr>
          <p:cNvPr id="3" name="Текст 2"/>
          <p:cNvSpPr>
            <a:spLocks noGrp="1"/>
          </p:cNvSpPr>
          <p:nvPr>
            <p:ph type="body" idx="1"/>
          </p:nvPr>
        </p:nvSpPr>
        <p:spPr>
          <a:xfrm>
            <a:off x="323850" y="2060575"/>
            <a:ext cx="8351838" cy="4392613"/>
          </a:xfrm>
        </p:spPr>
        <p:txBody>
          <a:bodyPr>
            <a:normAutofit fontScale="85000" lnSpcReduction="10000"/>
          </a:bodyPr>
          <a:lstStyle/>
          <a:p>
            <a:pPr algn="just" eaLnBrk="1" fontAlgn="auto" hangingPunct="1">
              <a:spcAft>
                <a:spcPts val="0"/>
              </a:spcAft>
              <a:buClr>
                <a:schemeClr val="accent3"/>
              </a:buClr>
              <a:buFont typeface="Wingdings 2"/>
              <a:buNone/>
              <a:defRPr/>
            </a:pPr>
            <a:r>
              <a:rPr lang="ru-RU" sz="2400" dirty="0">
                <a:latin typeface="Times New Roman" pitchFamily="18" charset="0"/>
                <a:cs typeface="Times New Roman" pitchFamily="18" charset="0"/>
              </a:rPr>
              <a:t>Так, согласно ст. 14 Закона № 7-ФЗ в учредительных документах некоммерческой организации должны определяться:</a:t>
            </a:r>
          </a:p>
          <a:p>
            <a:pPr algn="just" eaLnBrk="1" fontAlgn="auto" hangingPunct="1">
              <a:spcAft>
                <a:spcPts val="0"/>
              </a:spcAft>
              <a:buClr>
                <a:schemeClr val="accent3"/>
              </a:buClr>
              <a:buFont typeface="Wingdings 2"/>
              <a:buNone/>
              <a:defRPr/>
            </a:pPr>
            <a:r>
              <a:rPr lang="ru-RU" sz="2400" dirty="0">
                <a:latin typeface="Times New Roman" pitchFamily="18" charset="0"/>
                <a:cs typeface="Times New Roman" pitchFamily="18" charset="0"/>
              </a:rPr>
              <a:t>1) наименование некоммерческой организации, содержащее указание на характер ее деятельности и организационно-правовую форму;</a:t>
            </a:r>
          </a:p>
          <a:p>
            <a:pPr algn="just" eaLnBrk="1" fontAlgn="auto" hangingPunct="1">
              <a:spcAft>
                <a:spcPts val="0"/>
              </a:spcAft>
              <a:buClr>
                <a:schemeClr val="accent3"/>
              </a:buClr>
              <a:buFont typeface="Wingdings 2"/>
              <a:buNone/>
              <a:defRPr/>
            </a:pPr>
            <a:r>
              <a:rPr lang="ru-RU" sz="2400" dirty="0">
                <a:latin typeface="Times New Roman" pitchFamily="18" charset="0"/>
                <a:cs typeface="Times New Roman" pitchFamily="18" charset="0"/>
              </a:rPr>
              <a:t>2) место нахождения;</a:t>
            </a:r>
          </a:p>
          <a:p>
            <a:pPr algn="just" eaLnBrk="1" fontAlgn="auto" hangingPunct="1">
              <a:spcAft>
                <a:spcPts val="0"/>
              </a:spcAft>
              <a:buClr>
                <a:schemeClr val="accent3"/>
              </a:buClr>
              <a:buFont typeface="Wingdings 2"/>
              <a:buNone/>
              <a:defRPr/>
            </a:pPr>
            <a:r>
              <a:rPr lang="ru-RU" sz="2400" dirty="0">
                <a:latin typeface="Times New Roman" pitchFamily="18" charset="0"/>
                <a:cs typeface="Times New Roman" pitchFamily="18" charset="0"/>
              </a:rPr>
              <a:t>3) порядок управления деятельностью;</a:t>
            </a:r>
          </a:p>
          <a:p>
            <a:pPr algn="just" eaLnBrk="1" fontAlgn="auto" hangingPunct="1">
              <a:spcAft>
                <a:spcPts val="0"/>
              </a:spcAft>
              <a:buClr>
                <a:schemeClr val="accent3"/>
              </a:buClr>
              <a:buFont typeface="Wingdings 2"/>
              <a:buNone/>
              <a:defRPr/>
            </a:pPr>
            <a:r>
              <a:rPr lang="ru-RU" sz="2400" dirty="0">
                <a:latin typeface="Times New Roman" pitchFamily="18" charset="0"/>
                <a:cs typeface="Times New Roman" pitchFamily="18" charset="0"/>
              </a:rPr>
              <a:t>4) предмет и цели деятельности;</a:t>
            </a:r>
          </a:p>
          <a:p>
            <a:pPr algn="just" eaLnBrk="1" fontAlgn="auto" hangingPunct="1">
              <a:spcAft>
                <a:spcPts val="0"/>
              </a:spcAft>
              <a:buClr>
                <a:schemeClr val="accent3"/>
              </a:buClr>
              <a:buFont typeface="Wingdings 2"/>
              <a:buNone/>
              <a:defRPr/>
            </a:pPr>
            <a:r>
              <a:rPr lang="ru-RU" sz="2400" dirty="0">
                <a:latin typeface="Times New Roman" pitchFamily="18" charset="0"/>
                <a:cs typeface="Times New Roman" pitchFamily="18" charset="0"/>
              </a:rPr>
              <a:t>5) сведения о филиалах и представительствах;</a:t>
            </a:r>
          </a:p>
          <a:p>
            <a:pPr algn="just" eaLnBrk="1" fontAlgn="auto" hangingPunct="1">
              <a:spcAft>
                <a:spcPts val="0"/>
              </a:spcAft>
              <a:buClr>
                <a:schemeClr val="accent3"/>
              </a:buClr>
              <a:buFont typeface="Wingdings 2"/>
              <a:buNone/>
              <a:defRPr/>
            </a:pPr>
            <a:r>
              <a:rPr lang="ru-RU" sz="2400" dirty="0">
                <a:latin typeface="Times New Roman" pitchFamily="18" charset="0"/>
                <a:cs typeface="Times New Roman" pitchFamily="18" charset="0"/>
              </a:rPr>
              <a:t>6) источники формирования имущества;</a:t>
            </a:r>
          </a:p>
          <a:p>
            <a:pPr algn="just" eaLnBrk="1" fontAlgn="auto" hangingPunct="1">
              <a:spcAft>
                <a:spcPts val="0"/>
              </a:spcAft>
              <a:buClr>
                <a:schemeClr val="accent3"/>
              </a:buClr>
              <a:buFont typeface="Wingdings 2"/>
              <a:buNone/>
              <a:defRPr/>
            </a:pPr>
            <a:r>
              <a:rPr lang="ru-RU" sz="2400" dirty="0">
                <a:latin typeface="Times New Roman" pitchFamily="18" charset="0"/>
                <a:cs typeface="Times New Roman" pitchFamily="18" charset="0"/>
              </a:rPr>
              <a:t>7) порядок внесения изменений в учредительные документы, т. е. в устав;</a:t>
            </a:r>
          </a:p>
          <a:p>
            <a:pPr algn="just" eaLnBrk="1" fontAlgn="auto" hangingPunct="1">
              <a:spcAft>
                <a:spcPts val="0"/>
              </a:spcAft>
              <a:buClr>
                <a:schemeClr val="accent3"/>
              </a:buClr>
              <a:buFont typeface="Wingdings 2"/>
              <a:buNone/>
              <a:defRPr/>
            </a:pPr>
            <a:r>
              <a:rPr lang="ru-RU" sz="2400" dirty="0">
                <a:latin typeface="Times New Roman" pitchFamily="18" charset="0"/>
                <a:cs typeface="Times New Roman" pitchFamily="18" charset="0"/>
              </a:rPr>
              <a:t>8) порядок использования имущества в случае ликвидации;</a:t>
            </a:r>
          </a:p>
          <a:p>
            <a:pPr algn="just" eaLnBrk="1" fontAlgn="auto" hangingPunct="1">
              <a:spcAft>
                <a:spcPts val="0"/>
              </a:spcAft>
              <a:buClr>
                <a:schemeClr val="accent3"/>
              </a:buClr>
              <a:buFont typeface="Wingdings 2"/>
              <a:buNone/>
              <a:defRPr/>
            </a:pPr>
            <a:r>
              <a:rPr lang="ru-RU" sz="2400" dirty="0">
                <a:latin typeface="Times New Roman" pitchFamily="18" charset="0"/>
                <a:cs typeface="Times New Roman" pitchFamily="18" charset="0"/>
              </a:rPr>
              <a:t>9) иные положения, предусмотренные Законом № 7-ФЗ и иными федеральными законами.</a:t>
            </a:r>
          </a:p>
          <a:p>
            <a:pPr eaLnBrk="1" fontAlgn="auto" hangingPunct="1">
              <a:spcAft>
                <a:spcPts val="0"/>
              </a:spcAft>
              <a:buClr>
                <a:schemeClr val="accent3"/>
              </a:buClr>
              <a:buFont typeface="Wingdings 2"/>
              <a:buNone/>
              <a:defRPr/>
            </a:pPr>
            <a:endParaRPr lang="ru-RU" sz="24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548680"/>
            <a:ext cx="7772400" cy="1296144"/>
          </a:xfrm>
          <a:ln>
            <a:miter lim="800000"/>
            <a:headEnd/>
            <a:tailEnd/>
          </a:ln>
          <a:extLst/>
        </p:spPr>
        <p:txBody>
          <a:bodyPr/>
          <a:lstStyle/>
          <a:p>
            <a:pPr algn="ctr" eaLnBrk="1" fontAlgn="auto" hangingPunct="1">
              <a:spcAft>
                <a:spcPts val="0"/>
              </a:spcAft>
              <a:defRPr/>
            </a:pPr>
            <a:r>
              <a:rPr lang="ru-RU" sz="3200">
                <a:solidFill>
                  <a:srgbClr val="FFFF00"/>
                </a:solidFill>
                <a:effectLst/>
                <a:latin typeface="Times New Roman" pitchFamily="18" charset="0"/>
                <a:cs typeface="Times New Roman" pitchFamily="18" charset="0"/>
              </a:rPr>
              <a:t/>
            </a:r>
            <a:br>
              <a:rPr lang="ru-RU" sz="3200">
                <a:solidFill>
                  <a:srgbClr val="FFFF00"/>
                </a:solidFill>
                <a:effectLst/>
                <a:latin typeface="Times New Roman" pitchFamily="18" charset="0"/>
                <a:cs typeface="Times New Roman" pitchFamily="18" charset="0"/>
              </a:rPr>
            </a:br>
            <a:r>
              <a:rPr lang="ru-RU" sz="3200">
                <a:solidFill>
                  <a:srgbClr val="FFFF00"/>
                </a:solidFill>
                <a:effectLst/>
                <a:latin typeface="Times New Roman" pitchFamily="18" charset="0"/>
                <a:cs typeface="Times New Roman" pitchFamily="18" charset="0"/>
              </a:rPr>
              <a:t>Требования к содержанию устава образовательной организации</a:t>
            </a:r>
          </a:p>
        </p:txBody>
      </p:sp>
      <p:sp>
        <p:nvSpPr>
          <p:cNvPr id="29699" name="Текст 2"/>
          <p:cNvSpPr>
            <a:spLocks noGrp="1"/>
          </p:cNvSpPr>
          <p:nvPr>
            <p:ph type="body" idx="1"/>
          </p:nvPr>
        </p:nvSpPr>
        <p:spPr>
          <a:xfrm>
            <a:off x="323850" y="2060575"/>
            <a:ext cx="8351838" cy="4392613"/>
          </a:xfrm>
        </p:spPr>
        <p:txBody>
          <a:bodyPr/>
          <a:lstStyle/>
          <a:p>
            <a:pPr algn="just" eaLnBrk="1" hangingPunct="1"/>
            <a:r>
              <a:rPr lang="ru-RU" altLang="ru-RU" smtClean="0">
                <a:latin typeface="Times New Roman" pitchFamily="18" charset="0"/>
                <a:cs typeface="Times New Roman" pitchFamily="18" charset="0"/>
              </a:rPr>
              <a:t>Анализ приведенных положений федерального законодательства позволяет сделать вывод о том, что в уставах образовательных организаций больше не нужно будет прописывать характеристики образовательного процесса. Согласно ст. 30 Федерального закона "Об образовании в Российской Федерации" образовательная организация имеет право принимать локальные нормативные акты в порядке, установленном ее уставом. Следовательно, подробная регламентация образовательного процесса будет осуществляться не в уставе, а путем принятия локальных актов.</a:t>
            </a:r>
            <a:endParaRPr lang="ru-RU" altLang="ru-RU" b="1"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457200" y="228600"/>
            <a:ext cx="8229600" cy="842963"/>
          </a:xfrm>
        </p:spPr>
        <p:txBody>
          <a:bodyPr>
            <a:normAutofit fontScale="90000"/>
          </a:bodyPr>
          <a:lstStyle/>
          <a:p>
            <a:pPr algn="ctr" eaLnBrk="1" fontAlgn="auto" hangingPunct="1">
              <a:spcAft>
                <a:spcPts val="0"/>
              </a:spcAft>
              <a:defRPr/>
            </a:pPr>
            <a:r>
              <a:rPr lang="ru-RU" sz="3600" dirty="0" smtClean="0">
                <a:solidFill>
                  <a:schemeClr val="tx1"/>
                </a:solidFill>
                <a:latin typeface="Times New Roman" pitchFamily="18" charset="0"/>
                <a:cs typeface="Times New Roman" pitchFamily="18" charset="0"/>
              </a:rPr>
              <a:t>Требования к уставам ОО</a:t>
            </a:r>
            <a:br>
              <a:rPr lang="ru-RU" sz="3600" dirty="0" smtClean="0">
                <a:solidFill>
                  <a:schemeClr val="tx1"/>
                </a:solidFill>
                <a:latin typeface="Times New Roman" pitchFamily="18" charset="0"/>
                <a:cs typeface="Times New Roman" pitchFamily="18" charset="0"/>
              </a:rPr>
            </a:br>
            <a:endParaRPr lang="ru-RU" sz="3600" dirty="0" smtClean="0">
              <a:solidFill>
                <a:schemeClr val="tx1"/>
              </a:solidFill>
              <a:latin typeface="Times New Roman" pitchFamily="18" charset="0"/>
              <a:cs typeface="Times New Roman" pitchFamily="18" charset="0"/>
            </a:endParaRPr>
          </a:p>
        </p:txBody>
      </p:sp>
      <p:graphicFrame>
        <p:nvGraphicFramePr>
          <p:cNvPr id="7" name="Таблица 6"/>
          <p:cNvGraphicFramePr>
            <a:graphicFrameLocks noGrp="1"/>
          </p:cNvGraphicFramePr>
          <p:nvPr/>
        </p:nvGraphicFramePr>
        <p:xfrm>
          <a:off x="357188" y="1714500"/>
          <a:ext cx="8572500" cy="3897313"/>
        </p:xfrm>
        <a:graphic>
          <a:graphicData uri="http://schemas.openxmlformats.org/drawingml/2006/table">
            <a:tbl>
              <a:tblPr firstRow="1" bandRow="1">
                <a:tableStyleId>{2D5ABB26-0587-4C30-8999-92F81FD0307C}</a:tableStyleId>
              </a:tblPr>
              <a:tblGrid>
                <a:gridCol w="2857500"/>
                <a:gridCol w="2857500"/>
                <a:gridCol w="2857500"/>
              </a:tblGrid>
              <a:tr h="879912">
                <a:tc>
                  <a:txBody>
                    <a:bodyPr/>
                    <a:lstStyle/>
                    <a:p>
                      <a:pPr algn="ctr"/>
                      <a:r>
                        <a:rPr lang="ru-RU" sz="2400" b="1" dirty="0" smtClean="0">
                          <a:solidFill>
                            <a:schemeClr val="tx1"/>
                          </a:solidFill>
                          <a:latin typeface="Times New Roman" pitchFamily="18" charset="0"/>
                          <a:cs typeface="Times New Roman" pitchFamily="18" charset="0"/>
                        </a:rPr>
                        <a:t>Для всех типов ОО</a:t>
                      </a:r>
                      <a:endParaRPr lang="ru-RU" sz="2400" b="1" dirty="0">
                        <a:solidFill>
                          <a:schemeClr val="tx1"/>
                        </a:solidFill>
                        <a:latin typeface="Times New Roman" pitchFamily="18" charset="0"/>
                        <a:cs typeface="Times New Roman" pitchFamily="18" charset="0"/>
                      </a:endParaRPr>
                    </a:p>
                  </a:txBody>
                  <a:tcPr marL="91439" marR="91439" marT="45709" marB="4570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gradFill>
                      <a:gsLst>
                        <a:gs pos="0">
                          <a:schemeClr val="bg1">
                            <a:gamma/>
                            <a:shade val="63529"/>
                            <a:invGamma/>
                          </a:schemeClr>
                        </a:gs>
                        <a:gs pos="100000">
                          <a:schemeClr val="bg1"/>
                        </a:gs>
                      </a:gsLst>
                      <a:lin ang="5400000" scaled="1"/>
                    </a:gradFill>
                  </a:tcPr>
                </a:tc>
                <a:tc>
                  <a:txBody>
                    <a:bodyPr/>
                    <a:lstStyle/>
                    <a:p>
                      <a:pPr algn="ctr"/>
                      <a:r>
                        <a:rPr lang="ru-RU" sz="2400" b="1" dirty="0" smtClean="0">
                          <a:solidFill>
                            <a:schemeClr val="tx1"/>
                          </a:solidFill>
                          <a:latin typeface="Times New Roman" pitchFamily="18" charset="0"/>
                          <a:cs typeface="Times New Roman" pitchFamily="18" charset="0"/>
                        </a:rPr>
                        <a:t>Для БУ и КУ</a:t>
                      </a:r>
                      <a:endParaRPr lang="ru-RU" sz="2400" b="1" dirty="0">
                        <a:solidFill>
                          <a:schemeClr val="tx1"/>
                        </a:solidFill>
                        <a:latin typeface="Times New Roman" pitchFamily="18" charset="0"/>
                        <a:cs typeface="Times New Roman" pitchFamily="18" charset="0"/>
                      </a:endParaRPr>
                    </a:p>
                  </a:txBody>
                  <a:tcPr marL="91439" marR="91439" marT="45709" marB="4570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gradFill>
                      <a:gsLst>
                        <a:gs pos="0">
                          <a:schemeClr val="bg1">
                            <a:gamma/>
                            <a:shade val="63529"/>
                            <a:invGamma/>
                          </a:schemeClr>
                        </a:gs>
                        <a:gs pos="100000">
                          <a:schemeClr val="bg1"/>
                        </a:gs>
                      </a:gsLst>
                      <a:lin ang="5400000" scaled="1"/>
                    </a:gradFill>
                  </a:tcPr>
                </a:tc>
                <a:tc>
                  <a:txBody>
                    <a:bodyPr/>
                    <a:lstStyle/>
                    <a:p>
                      <a:pPr algn="ctr"/>
                      <a:r>
                        <a:rPr lang="ru-RU" sz="2400" b="1" dirty="0" smtClean="0">
                          <a:solidFill>
                            <a:schemeClr val="tx1"/>
                          </a:solidFill>
                          <a:latin typeface="Times New Roman" pitchFamily="18" charset="0"/>
                          <a:cs typeface="Times New Roman" pitchFamily="18" charset="0"/>
                        </a:rPr>
                        <a:t>Для АУ</a:t>
                      </a:r>
                      <a:endParaRPr lang="ru-RU" sz="2400" b="1" dirty="0">
                        <a:solidFill>
                          <a:schemeClr val="tx1"/>
                        </a:solidFill>
                        <a:latin typeface="Times New Roman" pitchFamily="18" charset="0"/>
                        <a:cs typeface="Times New Roman" pitchFamily="18" charset="0"/>
                      </a:endParaRPr>
                    </a:p>
                  </a:txBody>
                  <a:tcPr marL="91439" marR="91439" marT="45709" marB="4570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gradFill>
                      <a:gsLst>
                        <a:gs pos="0">
                          <a:schemeClr val="bg1">
                            <a:gamma/>
                            <a:shade val="63529"/>
                            <a:invGamma/>
                          </a:schemeClr>
                        </a:gs>
                        <a:gs pos="100000">
                          <a:schemeClr val="bg1"/>
                        </a:gs>
                      </a:gsLst>
                      <a:lin ang="5400000" scaled="1"/>
                    </a:gradFill>
                  </a:tcPr>
                </a:tc>
              </a:tr>
              <a:tr h="3017401">
                <a:tc>
                  <a:txBody>
                    <a:bodyPr/>
                    <a:lstStyle/>
                    <a:p>
                      <a:pPr algn="ctr">
                        <a:buNone/>
                      </a:pPr>
                      <a:endParaRPr lang="ru-RU" sz="2400" b="1" dirty="0" smtClean="0">
                        <a:solidFill>
                          <a:schemeClr val="tx1"/>
                        </a:solidFill>
                        <a:latin typeface="Times New Roman" pitchFamily="18" charset="0"/>
                        <a:cs typeface="Times New Roman" pitchFamily="18" charset="0"/>
                      </a:endParaRPr>
                    </a:p>
                    <a:p>
                      <a:pPr algn="ctr">
                        <a:buNone/>
                      </a:pPr>
                      <a:endParaRPr lang="ru-RU" sz="2400" b="1" dirty="0" smtClean="0">
                        <a:solidFill>
                          <a:schemeClr val="tx1"/>
                        </a:solidFill>
                        <a:latin typeface="Times New Roman" pitchFamily="18" charset="0"/>
                        <a:cs typeface="Times New Roman" pitchFamily="18" charset="0"/>
                      </a:endParaRPr>
                    </a:p>
                    <a:p>
                      <a:pPr algn="ctr">
                        <a:buNone/>
                      </a:pPr>
                      <a:r>
                        <a:rPr lang="ru-RU" sz="2400" b="1" dirty="0" smtClean="0">
                          <a:solidFill>
                            <a:schemeClr val="tx1"/>
                          </a:solidFill>
                          <a:latin typeface="Times New Roman" pitchFamily="18" charset="0"/>
                          <a:cs typeface="Times New Roman" pitchFamily="18" charset="0"/>
                        </a:rPr>
                        <a:t>ст. 25 ФЗ</a:t>
                      </a:r>
                    </a:p>
                    <a:p>
                      <a:pPr algn="ctr">
                        <a:buNone/>
                      </a:pPr>
                      <a:r>
                        <a:rPr lang="ru-RU" sz="2400" b="1" dirty="0" smtClean="0">
                          <a:solidFill>
                            <a:schemeClr val="tx1"/>
                          </a:solidFill>
                          <a:latin typeface="Times New Roman" pitchFamily="18" charset="0"/>
                          <a:cs typeface="Times New Roman" pitchFamily="18" charset="0"/>
                        </a:rPr>
                        <a:t>«Об образовании в РФ»</a:t>
                      </a:r>
                    </a:p>
                    <a:p>
                      <a:pPr algn="ctr">
                        <a:buNone/>
                      </a:pPr>
                      <a:endParaRPr lang="ru-RU" sz="2400" b="1" dirty="0" smtClean="0">
                        <a:solidFill>
                          <a:schemeClr val="tx1"/>
                        </a:solidFill>
                        <a:latin typeface="Times New Roman" pitchFamily="18" charset="0"/>
                        <a:cs typeface="Times New Roman" pitchFamily="18" charset="0"/>
                      </a:endParaRPr>
                    </a:p>
                    <a:p>
                      <a:pPr algn="ctr">
                        <a:buNone/>
                      </a:pPr>
                      <a:endParaRPr lang="ru-RU" sz="2400" b="1" dirty="0" smtClean="0">
                        <a:solidFill>
                          <a:schemeClr val="tx1"/>
                        </a:solidFill>
                        <a:latin typeface="Times New Roman" pitchFamily="18" charset="0"/>
                        <a:cs typeface="Times New Roman" pitchFamily="18" charset="0"/>
                      </a:endParaRPr>
                    </a:p>
                    <a:p>
                      <a:pPr algn="ctr">
                        <a:buNone/>
                      </a:pPr>
                      <a:r>
                        <a:rPr lang="ru-RU" sz="2400" b="1" dirty="0" smtClean="0">
                          <a:solidFill>
                            <a:schemeClr val="tx1"/>
                          </a:solidFill>
                          <a:latin typeface="Times New Roman" pitchFamily="18" charset="0"/>
                          <a:cs typeface="Times New Roman" pitchFamily="18" charset="0"/>
                        </a:rPr>
                        <a:t>п. 1 ст. 52 ГК РФ</a:t>
                      </a:r>
                      <a:endParaRPr lang="ru-RU" sz="2400" dirty="0">
                        <a:solidFill>
                          <a:schemeClr val="tx1"/>
                        </a:solidFill>
                        <a:latin typeface="Times New Roman" pitchFamily="18" charset="0"/>
                        <a:cs typeface="Times New Roman" pitchFamily="18" charset="0"/>
                      </a:endParaRPr>
                    </a:p>
                  </a:txBody>
                  <a:tcPr marL="91439" marR="91439" marT="45709" marB="4570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gradFill>
                      <a:gsLst>
                        <a:gs pos="0">
                          <a:schemeClr val="bg1">
                            <a:gamma/>
                            <a:shade val="63529"/>
                            <a:invGamma/>
                          </a:schemeClr>
                        </a:gs>
                        <a:gs pos="100000">
                          <a:schemeClr val="bg1"/>
                        </a:gs>
                      </a:gsLst>
                      <a:lin ang="5400000" scaled="1"/>
                    </a:gra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sz="2400" b="1" dirty="0" smtClean="0">
                        <a:solidFill>
                          <a:schemeClr val="tx1"/>
                        </a:solidFill>
                        <a:latin typeface="Times New Roman" pitchFamily="18" charset="0"/>
                        <a:cs typeface="Times New Roman"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ru-RU" sz="2400" b="1" dirty="0" smtClean="0">
                        <a:solidFill>
                          <a:schemeClr val="tx1"/>
                        </a:solidFill>
                        <a:latin typeface="Times New Roman" pitchFamily="18" charset="0"/>
                        <a:cs typeface="Times New Roman"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ru-RU" sz="2400" b="1" dirty="0" smtClean="0">
                          <a:solidFill>
                            <a:schemeClr val="tx1"/>
                          </a:solidFill>
                          <a:latin typeface="Times New Roman" pitchFamily="18" charset="0"/>
                          <a:cs typeface="Times New Roman" pitchFamily="18" charset="0"/>
                        </a:rPr>
                        <a:t>п. 3 ст. 14 ФЗ «О некоммерческих организациях»</a:t>
                      </a:r>
                    </a:p>
                    <a:p>
                      <a:pPr algn="ctr"/>
                      <a:endParaRPr lang="ru-RU" sz="2400" dirty="0">
                        <a:solidFill>
                          <a:schemeClr val="tx1"/>
                        </a:solidFill>
                        <a:latin typeface="Times New Roman" pitchFamily="18" charset="0"/>
                        <a:cs typeface="Times New Roman" pitchFamily="18" charset="0"/>
                      </a:endParaRPr>
                    </a:p>
                  </a:txBody>
                  <a:tcPr marL="91439" marR="91439" marT="45709" marB="4570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gradFill>
                      <a:gsLst>
                        <a:gs pos="0">
                          <a:schemeClr val="bg1">
                            <a:gamma/>
                            <a:shade val="63529"/>
                            <a:invGamma/>
                          </a:schemeClr>
                        </a:gs>
                        <a:gs pos="100000">
                          <a:schemeClr val="bg1"/>
                        </a:gs>
                      </a:gsLst>
                      <a:lin ang="5400000" scaled="1"/>
                    </a:gradFill>
                  </a:tcPr>
                </a:tc>
                <a:tc>
                  <a:txBody>
                    <a:bodyPr/>
                    <a:lstStyle/>
                    <a:p>
                      <a:pPr algn="ctr"/>
                      <a:endParaRPr lang="ru-RU" sz="2400" b="1" dirty="0" smtClean="0">
                        <a:solidFill>
                          <a:schemeClr val="tx1"/>
                        </a:solidFill>
                        <a:latin typeface="Times New Roman" pitchFamily="18" charset="0"/>
                        <a:cs typeface="Times New Roman" pitchFamily="18" charset="0"/>
                      </a:endParaRPr>
                    </a:p>
                    <a:p>
                      <a:pPr algn="ctr"/>
                      <a:endParaRPr lang="ru-RU" sz="2400" b="1" dirty="0" smtClean="0">
                        <a:solidFill>
                          <a:schemeClr val="tx1"/>
                        </a:solidFill>
                        <a:latin typeface="Times New Roman" pitchFamily="18" charset="0"/>
                        <a:cs typeface="Times New Roman" pitchFamily="18" charset="0"/>
                      </a:endParaRPr>
                    </a:p>
                    <a:p>
                      <a:pPr algn="ctr"/>
                      <a:r>
                        <a:rPr lang="ru-RU" sz="2400" b="1" dirty="0" smtClean="0">
                          <a:solidFill>
                            <a:schemeClr val="tx1"/>
                          </a:solidFill>
                          <a:latin typeface="Times New Roman" pitchFamily="18" charset="0"/>
                          <a:cs typeface="Times New Roman" pitchFamily="18" charset="0"/>
                        </a:rPr>
                        <a:t>ст. 7 ФЗ </a:t>
                      </a:r>
                    </a:p>
                    <a:p>
                      <a:pPr algn="ctr"/>
                      <a:r>
                        <a:rPr lang="ru-RU" sz="2400" b="1" dirty="0" smtClean="0">
                          <a:solidFill>
                            <a:schemeClr val="tx1"/>
                          </a:solidFill>
                          <a:latin typeface="Times New Roman" pitchFamily="18" charset="0"/>
                          <a:cs typeface="Times New Roman" pitchFamily="18" charset="0"/>
                        </a:rPr>
                        <a:t>«Об автономных учреждениях»</a:t>
                      </a:r>
                      <a:endParaRPr lang="ru-RU" sz="2400" b="1" dirty="0">
                        <a:solidFill>
                          <a:schemeClr val="tx1"/>
                        </a:solidFill>
                        <a:latin typeface="Times New Roman" pitchFamily="18" charset="0"/>
                        <a:cs typeface="Times New Roman" pitchFamily="18" charset="0"/>
                      </a:endParaRPr>
                    </a:p>
                  </a:txBody>
                  <a:tcPr marL="91439" marR="91439" marT="45709" marB="4570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gradFill>
                      <a:gsLst>
                        <a:gs pos="0">
                          <a:schemeClr val="bg1">
                            <a:gamma/>
                            <a:shade val="63529"/>
                            <a:invGamma/>
                          </a:schemeClr>
                        </a:gs>
                        <a:gs pos="100000">
                          <a:schemeClr val="bg1"/>
                        </a:gs>
                      </a:gsLst>
                      <a:lin ang="5400000" scaled="1"/>
                    </a:gradFill>
                  </a:tcPr>
                </a:tc>
              </a:tr>
            </a:tbl>
          </a:graphicData>
        </a:graphic>
      </p:graphicFrame>
      <p:sp>
        <p:nvSpPr>
          <p:cNvPr id="30730" name="Стрелка вниз 10"/>
          <p:cNvSpPr>
            <a:spLocks noChangeArrowheads="1"/>
          </p:cNvSpPr>
          <p:nvPr/>
        </p:nvSpPr>
        <p:spPr bwMode="auto">
          <a:xfrm>
            <a:off x="1428750" y="1000125"/>
            <a:ext cx="285750" cy="428625"/>
          </a:xfrm>
          <a:prstGeom prst="downArrow">
            <a:avLst>
              <a:gd name="adj1" fmla="val 50000"/>
              <a:gd name="adj2" fmla="val 50000"/>
            </a:avLst>
          </a:prstGeom>
          <a:solidFill>
            <a:srgbClr val="CCCCFF"/>
          </a:solidFill>
          <a:ln w="9525" algn="ctr">
            <a:solidFill>
              <a:schemeClr val="tx1"/>
            </a:solidFill>
            <a:round/>
            <a:headEnd/>
            <a:tailEnd/>
          </a:ln>
        </p:spPr>
        <p:txBody>
          <a:bodyPr wrap="none"/>
          <a:lstStyle>
            <a:lvl1pPr>
              <a:defRPr>
                <a:solidFill>
                  <a:schemeClr val="tx1"/>
                </a:solidFill>
                <a:latin typeface="Arial" charset="0"/>
                <a:cs typeface="Times New Roman" pitchFamily="18" charset="0"/>
              </a:defRPr>
            </a:lvl1pPr>
            <a:lvl2pPr marL="742950" indent="-285750">
              <a:defRPr>
                <a:solidFill>
                  <a:schemeClr val="tx1"/>
                </a:solidFill>
                <a:latin typeface="Arial" charset="0"/>
                <a:cs typeface="Times New Roman" pitchFamily="18" charset="0"/>
              </a:defRPr>
            </a:lvl2pPr>
            <a:lvl3pPr marL="1143000" indent="-228600">
              <a:defRPr>
                <a:solidFill>
                  <a:schemeClr val="tx1"/>
                </a:solidFill>
                <a:latin typeface="Arial" charset="0"/>
                <a:cs typeface="Times New Roman" pitchFamily="18" charset="0"/>
              </a:defRPr>
            </a:lvl3pPr>
            <a:lvl4pPr marL="1600200" indent="-228600">
              <a:defRPr>
                <a:solidFill>
                  <a:schemeClr val="tx1"/>
                </a:solidFill>
                <a:latin typeface="Arial" charset="0"/>
                <a:cs typeface="Times New Roman" pitchFamily="18" charset="0"/>
              </a:defRPr>
            </a:lvl4pPr>
            <a:lvl5pPr marL="2057400" indent="-228600">
              <a:defRPr>
                <a:solidFill>
                  <a:schemeClr val="tx1"/>
                </a:solidFill>
                <a:latin typeface="Arial" charset="0"/>
                <a:cs typeface="Times New Roman" pitchFamily="18" charset="0"/>
              </a:defRPr>
            </a:lvl5pPr>
            <a:lvl6pPr marL="2514600" indent="-228600" eaLnBrk="0" fontAlgn="base" hangingPunct="0">
              <a:spcBef>
                <a:spcPct val="0"/>
              </a:spcBef>
              <a:spcAft>
                <a:spcPct val="0"/>
              </a:spcAft>
              <a:defRPr>
                <a:solidFill>
                  <a:schemeClr val="tx1"/>
                </a:solidFill>
                <a:latin typeface="Arial" charset="0"/>
                <a:cs typeface="Times New Roman" pitchFamily="18" charset="0"/>
              </a:defRPr>
            </a:lvl6pPr>
            <a:lvl7pPr marL="2971800" indent="-228600" eaLnBrk="0" fontAlgn="base" hangingPunct="0">
              <a:spcBef>
                <a:spcPct val="0"/>
              </a:spcBef>
              <a:spcAft>
                <a:spcPct val="0"/>
              </a:spcAft>
              <a:defRPr>
                <a:solidFill>
                  <a:schemeClr val="tx1"/>
                </a:solidFill>
                <a:latin typeface="Arial" charset="0"/>
                <a:cs typeface="Times New Roman" pitchFamily="18" charset="0"/>
              </a:defRPr>
            </a:lvl7pPr>
            <a:lvl8pPr marL="3429000" indent="-228600" eaLnBrk="0" fontAlgn="base" hangingPunct="0">
              <a:spcBef>
                <a:spcPct val="0"/>
              </a:spcBef>
              <a:spcAft>
                <a:spcPct val="0"/>
              </a:spcAft>
              <a:defRPr>
                <a:solidFill>
                  <a:schemeClr val="tx1"/>
                </a:solidFill>
                <a:latin typeface="Arial" charset="0"/>
                <a:cs typeface="Times New Roman" pitchFamily="18" charset="0"/>
              </a:defRPr>
            </a:lvl8pPr>
            <a:lvl9pPr marL="3886200" indent="-228600" eaLnBrk="0" fontAlgn="base" hangingPunct="0">
              <a:spcBef>
                <a:spcPct val="0"/>
              </a:spcBef>
              <a:spcAft>
                <a:spcPct val="0"/>
              </a:spcAft>
              <a:defRPr>
                <a:solidFill>
                  <a:schemeClr val="tx1"/>
                </a:solidFill>
                <a:latin typeface="Arial" charset="0"/>
                <a:cs typeface="Times New Roman" pitchFamily="18" charset="0"/>
              </a:defRPr>
            </a:lvl9pPr>
          </a:lstStyle>
          <a:p>
            <a:endParaRPr lang="ru-RU" altLang="ru-RU"/>
          </a:p>
        </p:txBody>
      </p:sp>
      <p:sp>
        <p:nvSpPr>
          <p:cNvPr id="30731" name="Стрелка вниз 11"/>
          <p:cNvSpPr>
            <a:spLocks noChangeArrowheads="1"/>
          </p:cNvSpPr>
          <p:nvPr/>
        </p:nvSpPr>
        <p:spPr bwMode="auto">
          <a:xfrm>
            <a:off x="4357688" y="1000125"/>
            <a:ext cx="285750" cy="428625"/>
          </a:xfrm>
          <a:prstGeom prst="downArrow">
            <a:avLst>
              <a:gd name="adj1" fmla="val 50000"/>
              <a:gd name="adj2" fmla="val 50000"/>
            </a:avLst>
          </a:prstGeom>
          <a:solidFill>
            <a:srgbClr val="CCCCFF"/>
          </a:solidFill>
          <a:ln w="9525" algn="ctr">
            <a:solidFill>
              <a:schemeClr val="tx1"/>
            </a:solidFill>
            <a:round/>
            <a:headEnd/>
            <a:tailEnd/>
          </a:ln>
        </p:spPr>
        <p:txBody>
          <a:bodyPr wrap="none"/>
          <a:lstStyle>
            <a:lvl1pPr>
              <a:defRPr>
                <a:solidFill>
                  <a:schemeClr val="tx1"/>
                </a:solidFill>
                <a:latin typeface="Arial" charset="0"/>
                <a:cs typeface="Times New Roman" pitchFamily="18" charset="0"/>
              </a:defRPr>
            </a:lvl1pPr>
            <a:lvl2pPr marL="742950" indent="-285750">
              <a:defRPr>
                <a:solidFill>
                  <a:schemeClr val="tx1"/>
                </a:solidFill>
                <a:latin typeface="Arial" charset="0"/>
                <a:cs typeface="Times New Roman" pitchFamily="18" charset="0"/>
              </a:defRPr>
            </a:lvl2pPr>
            <a:lvl3pPr marL="1143000" indent="-228600">
              <a:defRPr>
                <a:solidFill>
                  <a:schemeClr val="tx1"/>
                </a:solidFill>
                <a:latin typeface="Arial" charset="0"/>
                <a:cs typeface="Times New Roman" pitchFamily="18" charset="0"/>
              </a:defRPr>
            </a:lvl3pPr>
            <a:lvl4pPr marL="1600200" indent="-228600">
              <a:defRPr>
                <a:solidFill>
                  <a:schemeClr val="tx1"/>
                </a:solidFill>
                <a:latin typeface="Arial" charset="0"/>
                <a:cs typeface="Times New Roman" pitchFamily="18" charset="0"/>
              </a:defRPr>
            </a:lvl4pPr>
            <a:lvl5pPr marL="2057400" indent="-228600">
              <a:defRPr>
                <a:solidFill>
                  <a:schemeClr val="tx1"/>
                </a:solidFill>
                <a:latin typeface="Arial" charset="0"/>
                <a:cs typeface="Times New Roman" pitchFamily="18" charset="0"/>
              </a:defRPr>
            </a:lvl5pPr>
            <a:lvl6pPr marL="2514600" indent="-228600" eaLnBrk="0" fontAlgn="base" hangingPunct="0">
              <a:spcBef>
                <a:spcPct val="0"/>
              </a:spcBef>
              <a:spcAft>
                <a:spcPct val="0"/>
              </a:spcAft>
              <a:defRPr>
                <a:solidFill>
                  <a:schemeClr val="tx1"/>
                </a:solidFill>
                <a:latin typeface="Arial" charset="0"/>
                <a:cs typeface="Times New Roman" pitchFamily="18" charset="0"/>
              </a:defRPr>
            </a:lvl6pPr>
            <a:lvl7pPr marL="2971800" indent="-228600" eaLnBrk="0" fontAlgn="base" hangingPunct="0">
              <a:spcBef>
                <a:spcPct val="0"/>
              </a:spcBef>
              <a:spcAft>
                <a:spcPct val="0"/>
              </a:spcAft>
              <a:defRPr>
                <a:solidFill>
                  <a:schemeClr val="tx1"/>
                </a:solidFill>
                <a:latin typeface="Arial" charset="0"/>
                <a:cs typeface="Times New Roman" pitchFamily="18" charset="0"/>
              </a:defRPr>
            </a:lvl7pPr>
            <a:lvl8pPr marL="3429000" indent="-228600" eaLnBrk="0" fontAlgn="base" hangingPunct="0">
              <a:spcBef>
                <a:spcPct val="0"/>
              </a:spcBef>
              <a:spcAft>
                <a:spcPct val="0"/>
              </a:spcAft>
              <a:defRPr>
                <a:solidFill>
                  <a:schemeClr val="tx1"/>
                </a:solidFill>
                <a:latin typeface="Arial" charset="0"/>
                <a:cs typeface="Times New Roman" pitchFamily="18" charset="0"/>
              </a:defRPr>
            </a:lvl8pPr>
            <a:lvl9pPr marL="3886200" indent="-228600" eaLnBrk="0" fontAlgn="base" hangingPunct="0">
              <a:spcBef>
                <a:spcPct val="0"/>
              </a:spcBef>
              <a:spcAft>
                <a:spcPct val="0"/>
              </a:spcAft>
              <a:defRPr>
                <a:solidFill>
                  <a:schemeClr val="tx1"/>
                </a:solidFill>
                <a:latin typeface="Arial" charset="0"/>
                <a:cs typeface="Times New Roman" pitchFamily="18" charset="0"/>
              </a:defRPr>
            </a:lvl9pPr>
          </a:lstStyle>
          <a:p>
            <a:endParaRPr lang="ru-RU" altLang="ru-RU">
              <a:solidFill>
                <a:schemeClr val="bg1"/>
              </a:solidFill>
            </a:endParaRPr>
          </a:p>
        </p:txBody>
      </p:sp>
      <p:sp>
        <p:nvSpPr>
          <p:cNvPr id="30732" name="Стрелка вниз 12"/>
          <p:cNvSpPr>
            <a:spLocks noChangeArrowheads="1"/>
          </p:cNvSpPr>
          <p:nvPr/>
        </p:nvSpPr>
        <p:spPr bwMode="auto">
          <a:xfrm>
            <a:off x="7215188" y="928688"/>
            <a:ext cx="285750" cy="428625"/>
          </a:xfrm>
          <a:prstGeom prst="downArrow">
            <a:avLst>
              <a:gd name="adj1" fmla="val 50000"/>
              <a:gd name="adj2" fmla="val 50000"/>
            </a:avLst>
          </a:prstGeom>
          <a:solidFill>
            <a:srgbClr val="CCCCFF"/>
          </a:solidFill>
          <a:ln w="9525" algn="ctr">
            <a:solidFill>
              <a:schemeClr val="tx1"/>
            </a:solidFill>
            <a:round/>
            <a:headEnd/>
            <a:tailEnd/>
          </a:ln>
        </p:spPr>
        <p:txBody>
          <a:bodyPr wrap="none"/>
          <a:lstStyle>
            <a:lvl1pPr>
              <a:defRPr>
                <a:solidFill>
                  <a:schemeClr val="tx1"/>
                </a:solidFill>
                <a:latin typeface="Arial" charset="0"/>
                <a:cs typeface="Times New Roman" pitchFamily="18" charset="0"/>
              </a:defRPr>
            </a:lvl1pPr>
            <a:lvl2pPr marL="742950" indent="-285750">
              <a:defRPr>
                <a:solidFill>
                  <a:schemeClr val="tx1"/>
                </a:solidFill>
                <a:latin typeface="Arial" charset="0"/>
                <a:cs typeface="Times New Roman" pitchFamily="18" charset="0"/>
              </a:defRPr>
            </a:lvl2pPr>
            <a:lvl3pPr marL="1143000" indent="-228600">
              <a:defRPr>
                <a:solidFill>
                  <a:schemeClr val="tx1"/>
                </a:solidFill>
                <a:latin typeface="Arial" charset="0"/>
                <a:cs typeface="Times New Roman" pitchFamily="18" charset="0"/>
              </a:defRPr>
            </a:lvl3pPr>
            <a:lvl4pPr marL="1600200" indent="-228600">
              <a:defRPr>
                <a:solidFill>
                  <a:schemeClr val="tx1"/>
                </a:solidFill>
                <a:latin typeface="Arial" charset="0"/>
                <a:cs typeface="Times New Roman" pitchFamily="18" charset="0"/>
              </a:defRPr>
            </a:lvl4pPr>
            <a:lvl5pPr marL="2057400" indent="-228600">
              <a:defRPr>
                <a:solidFill>
                  <a:schemeClr val="tx1"/>
                </a:solidFill>
                <a:latin typeface="Arial" charset="0"/>
                <a:cs typeface="Times New Roman" pitchFamily="18" charset="0"/>
              </a:defRPr>
            </a:lvl5pPr>
            <a:lvl6pPr marL="2514600" indent="-228600" eaLnBrk="0" fontAlgn="base" hangingPunct="0">
              <a:spcBef>
                <a:spcPct val="0"/>
              </a:spcBef>
              <a:spcAft>
                <a:spcPct val="0"/>
              </a:spcAft>
              <a:defRPr>
                <a:solidFill>
                  <a:schemeClr val="tx1"/>
                </a:solidFill>
                <a:latin typeface="Arial" charset="0"/>
                <a:cs typeface="Times New Roman" pitchFamily="18" charset="0"/>
              </a:defRPr>
            </a:lvl6pPr>
            <a:lvl7pPr marL="2971800" indent="-228600" eaLnBrk="0" fontAlgn="base" hangingPunct="0">
              <a:spcBef>
                <a:spcPct val="0"/>
              </a:spcBef>
              <a:spcAft>
                <a:spcPct val="0"/>
              </a:spcAft>
              <a:defRPr>
                <a:solidFill>
                  <a:schemeClr val="tx1"/>
                </a:solidFill>
                <a:latin typeface="Arial" charset="0"/>
                <a:cs typeface="Times New Roman" pitchFamily="18" charset="0"/>
              </a:defRPr>
            </a:lvl7pPr>
            <a:lvl8pPr marL="3429000" indent="-228600" eaLnBrk="0" fontAlgn="base" hangingPunct="0">
              <a:spcBef>
                <a:spcPct val="0"/>
              </a:spcBef>
              <a:spcAft>
                <a:spcPct val="0"/>
              </a:spcAft>
              <a:defRPr>
                <a:solidFill>
                  <a:schemeClr val="tx1"/>
                </a:solidFill>
                <a:latin typeface="Arial" charset="0"/>
                <a:cs typeface="Times New Roman" pitchFamily="18" charset="0"/>
              </a:defRPr>
            </a:lvl8pPr>
            <a:lvl9pPr marL="3886200" indent="-228600" eaLnBrk="0" fontAlgn="base" hangingPunct="0">
              <a:spcBef>
                <a:spcPct val="0"/>
              </a:spcBef>
              <a:spcAft>
                <a:spcPct val="0"/>
              </a:spcAft>
              <a:defRPr>
                <a:solidFill>
                  <a:schemeClr val="tx1"/>
                </a:solidFill>
                <a:latin typeface="Arial" charset="0"/>
                <a:cs typeface="Times New Roman" pitchFamily="18" charset="0"/>
              </a:defRPr>
            </a:lvl9pPr>
          </a:lstStyle>
          <a:p>
            <a:endParaRPr lang="ru-RU" altLang="ru-RU">
              <a:solidFill>
                <a:schemeClr val="bg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305800" cy="5184576"/>
          </a:xfrm>
          <a:ln>
            <a:miter lim="800000"/>
            <a:headEnd/>
            <a:tailEnd/>
          </a:ln>
          <a:extLst/>
        </p:spPr>
        <p:txBody>
          <a:bodyPr>
            <a:normAutofit fontScale="90000"/>
          </a:bodyPr>
          <a:lstStyle/>
          <a:p>
            <a:pPr algn="ctr" eaLnBrk="1" hangingPunct="1">
              <a:defRPr/>
            </a:pP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Лица</a:t>
            </a:r>
            <a:r>
              <a:rPr lang="ru-RU" sz="3200" dirty="0">
                <a:solidFill>
                  <a:schemeClr val="tx1"/>
                </a:solidFill>
                <a:latin typeface="Times New Roman" pitchFamily="18" charset="0"/>
                <a:cs typeface="Times New Roman" pitchFamily="18" charset="0"/>
              </a:rPr>
              <a:t>, осуществляющие образовательную </a:t>
            </a:r>
            <a:r>
              <a:rPr lang="ru-RU" sz="3200" dirty="0" smtClean="0">
                <a:solidFill>
                  <a:schemeClr val="tx1"/>
                </a:solidFill>
                <a:latin typeface="Times New Roman" pitchFamily="18" charset="0"/>
                <a:cs typeface="Times New Roman" pitchFamily="18" charset="0"/>
              </a:rPr>
              <a:t>деятельность</a:t>
            </a:r>
            <a:r>
              <a:rPr lang="ru-RU" sz="2800" b="1" dirty="0" smtClean="0"/>
              <a:t/>
            </a:r>
            <a:br>
              <a:rPr lang="ru-RU" sz="2800" b="1" dirty="0" smtClean="0"/>
            </a:br>
            <a:r>
              <a:rPr lang="ru-RU" sz="2800" b="1" dirty="0" smtClean="0"/>
              <a:t/>
            </a:r>
            <a:br>
              <a:rPr lang="ru-RU" sz="2800" b="1" dirty="0" smtClean="0"/>
            </a:br>
            <a:r>
              <a:rPr lang="ru-RU" sz="2400" dirty="0" smtClean="0">
                <a:latin typeface="Times New Roman" pitchFamily="18" charset="0"/>
                <a:cs typeface="Times New Roman" pitchFamily="18" charset="0"/>
              </a:rPr>
              <a:t>Образовательная </a:t>
            </a:r>
            <a:r>
              <a:rPr lang="ru-RU" sz="2400" dirty="0">
                <a:latin typeface="Times New Roman" pitchFamily="18" charset="0"/>
                <a:cs typeface="Times New Roman" pitchFamily="18" charset="0"/>
              </a:rPr>
              <a:t>деятельность может осуществляться тремя типами </a:t>
            </a:r>
            <a:r>
              <a:rPr lang="ru-RU" sz="2400" dirty="0" smtClean="0">
                <a:latin typeface="Times New Roman" pitchFamily="18" charset="0"/>
                <a:cs typeface="Times New Roman" pitchFamily="18" charset="0"/>
              </a:rPr>
              <a:t>лиц: </a:t>
            </a:r>
            <a:r>
              <a:rPr lang="ru-RU" sz="2400" dirty="0" smtClean="0">
                <a:solidFill>
                  <a:srgbClr val="FF0000"/>
                </a:solidFill>
                <a:latin typeface="Times New Roman" pitchFamily="18" charset="0"/>
                <a:cs typeface="Times New Roman" pitchFamily="18" charset="0"/>
              </a:rPr>
              <a:t>1)образовательными организациями; </a:t>
            </a:r>
            <a:r>
              <a:rPr lang="ru-RU" sz="2400" dirty="0" smtClean="0">
                <a:solidFill>
                  <a:schemeClr val="tx1"/>
                </a:solidFill>
                <a:latin typeface="Times New Roman" pitchFamily="18" charset="0"/>
                <a:cs typeface="Times New Roman" pitchFamily="18" charset="0"/>
              </a:rPr>
              <a:t>2)организациями</a:t>
            </a:r>
            <a:r>
              <a:rPr lang="ru-RU" sz="2400" dirty="0">
                <a:solidFill>
                  <a:schemeClr val="tx1"/>
                </a:solidFill>
                <a:latin typeface="Times New Roman" pitchFamily="18" charset="0"/>
                <a:cs typeface="Times New Roman" pitchFamily="18" charset="0"/>
              </a:rPr>
              <a:t>, осуществляющими обучение</a:t>
            </a:r>
            <a:r>
              <a:rPr lang="ru-RU" sz="2400" dirty="0">
                <a:latin typeface="Times New Roman" pitchFamily="18" charset="0"/>
                <a:cs typeface="Times New Roman" pitchFamily="18" charset="0"/>
              </a:rPr>
              <a:t> </a:t>
            </a:r>
            <a:r>
              <a:rPr lang="ru-RU" sz="2400" dirty="0">
                <a:solidFill>
                  <a:schemeClr val="tx1"/>
                </a:solidFill>
                <a:latin typeface="Times New Roman" pitchFamily="18" charset="0"/>
                <a:cs typeface="Times New Roman" pitchFamily="18" charset="0"/>
              </a:rPr>
              <a:t>(только в случаях, когда такая возможность прямо дана законом</a:t>
            </a:r>
            <a:r>
              <a:rPr lang="ru-RU" sz="2400" dirty="0" smtClean="0">
                <a:solidFill>
                  <a:schemeClr val="tx1"/>
                </a:solidFill>
                <a:latin typeface="Times New Roman" pitchFamily="18" charset="0"/>
                <a:cs typeface="Times New Roman" pitchFamily="18" charset="0"/>
              </a:rPr>
              <a:t>); </a:t>
            </a:r>
            <a:r>
              <a:rPr lang="ru-RU" sz="2400" dirty="0" smtClean="0">
                <a:solidFill>
                  <a:srgbClr val="00B050"/>
                </a:solidFill>
                <a:latin typeface="Times New Roman" pitchFamily="18" charset="0"/>
                <a:cs typeface="Times New Roman" pitchFamily="18" charset="0"/>
              </a:rPr>
              <a:t>3) </a:t>
            </a:r>
            <a:r>
              <a:rPr lang="ru-RU" sz="2400" dirty="0">
                <a:solidFill>
                  <a:srgbClr val="00B050"/>
                </a:solidFill>
                <a:latin typeface="Times New Roman" pitchFamily="18" charset="0"/>
                <a:cs typeface="Times New Roman" pitchFamily="18" charset="0"/>
              </a:rPr>
              <a:t>индивидуальными предпринимателями. </a:t>
            </a:r>
            <a:r>
              <a:rPr lang="ru-RU" sz="2400" b="1" dirty="0">
                <a:latin typeface="Times New Roman" pitchFamily="18" charset="0"/>
                <a:cs typeface="Times New Roman" pitchFamily="18" charset="0"/>
              </a:rPr>
              <a:t/>
            </a:r>
            <a:br>
              <a:rPr lang="ru-RU" sz="2400" b="1" dirty="0">
                <a:latin typeface="Times New Roman" pitchFamily="18" charset="0"/>
                <a:cs typeface="Times New Roman" pitchFamily="18" charset="0"/>
              </a:rPr>
            </a:br>
            <a:r>
              <a:rPr lang="ru-RU" sz="2800" b="1" dirty="0" smtClean="0"/>
              <a:t/>
            </a:r>
            <a:br>
              <a:rPr lang="ru-RU" sz="2800" b="1" dirty="0" smtClean="0"/>
            </a:br>
            <a:r>
              <a:rPr lang="ru-RU" sz="2800" b="1" dirty="0"/>
              <a:t/>
            </a:r>
            <a:br>
              <a:rPr lang="ru-RU" sz="2800" b="1" dirty="0"/>
            </a:br>
            <a:r>
              <a:rPr lang="ru-RU" sz="2800" b="1" dirty="0" smtClean="0"/>
              <a:t/>
            </a:r>
            <a:br>
              <a:rPr lang="ru-RU" sz="2800" b="1" dirty="0" smtClean="0"/>
            </a:br>
            <a:r>
              <a:rPr lang="ru-RU" sz="2800" b="1" dirty="0"/>
              <a:t/>
            </a:r>
            <a:br>
              <a:rPr lang="ru-RU" sz="2800" b="1" dirty="0"/>
            </a:br>
            <a:r>
              <a:rPr lang="ru-RU" sz="2800" b="1" dirty="0" smtClean="0"/>
              <a:t/>
            </a:r>
            <a:br>
              <a:rPr lang="ru-RU" sz="2800" b="1" dirty="0" smtClean="0"/>
            </a:b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605232"/>
          </a:xfrm>
          <a:ln>
            <a:miter lim="800000"/>
            <a:headEnd/>
            <a:tailEnd/>
          </a:ln>
          <a:extLst/>
        </p:spPr>
        <p:txBody>
          <a:bodyPr/>
          <a:lstStyle/>
          <a:p>
            <a:pPr algn="ctr">
              <a:defRPr/>
            </a:pPr>
            <a:r>
              <a:rPr lang="ru-RU" sz="3800" dirty="0" smtClean="0">
                <a:solidFill>
                  <a:schemeClr val="tx1"/>
                </a:solidFill>
                <a:latin typeface="Times New Roman" pitchFamily="18" charset="0"/>
                <a:cs typeface="Times New Roman" pitchFamily="18" charset="0"/>
              </a:rPr>
              <a:t>Образовательная организация</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Образовательная </a:t>
            </a:r>
            <a:r>
              <a:rPr lang="ru-RU" sz="2400" dirty="0">
                <a:solidFill>
                  <a:schemeClr val="tx1"/>
                </a:solidFill>
                <a:latin typeface="Times New Roman" pitchFamily="18" charset="0"/>
                <a:cs typeface="Times New Roman" pitchFamily="18" charset="0"/>
              </a:rPr>
              <a:t>организация – некоммерческая организация, осуществляющая на основании лицензии образовательную деятельность в качестве основного вида деятельности, т. е. требование о некоммерческом характере организации, а также о том, что образование должно быть основной целью ее деятельности – сохранено</a:t>
            </a:r>
            <a:r>
              <a:rPr lang="ru-RU" sz="2400" dirty="0" smtClean="0">
                <a:solidFill>
                  <a:schemeClr val="tx1"/>
                </a:solidFill>
                <a:latin typeface="Times New Roman" pitchFamily="18" charset="0"/>
                <a:cs typeface="Times New Roman" pitchFamily="18" charset="0"/>
              </a:rPr>
              <a:t>.</a:t>
            </a:r>
            <a:br>
              <a:rPr lang="ru-RU"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r>
              <a:rPr lang="ru-RU" sz="2400" dirty="0">
                <a:solidFill>
                  <a:schemeClr val="tx1"/>
                </a:solidFill>
                <a:latin typeface="Times New Roman" pitchFamily="18" charset="0"/>
                <a:cs typeface="Times New Roman" pitchFamily="18" charset="0"/>
              </a:rPr>
              <a:t/>
            </a:r>
            <a:br>
              <a:rPr lang="ru-RU" sz="2400" dirty="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r>
              <a:rPr lang="ru-RU" sz="2400" dirty="0">
                <a:solidFill>
                  <a:schemeClr val="tx1"/>
                </a:solidFill>
                <a:latin typeface="Times New Roman" pitchFamily="18" charset="0"/>
                <a:cs typeface="Times New Roman" pitchFamily="18" charset="0"/>
              </a:rPr>
              <a:t/>
            </a:r>
            <a:br>
              <a:rPr lang="ru-RU" sz="2400" dirty="0">
                <a:solidFill>
                  <a:schemeClr val="tx1"/>
                </a:solidFill>
                <a:latin typeface="Times New Roman" pitchFamily="18" charset="0"/>
                <a:cs typeface="Times New Roman" pitchFamily="18" charset="0"/>
              </a:rPr>
            </a:br>
            <a:endParaRPr lang="ru-RU" sz="22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461216"/>
          </a:xfrm>
          <a:ln>
            <a:miter lim="800000"/>
            <a:headEnd/>
            <a:tailEnd/>
          </a:ln>
          <a:extLst/>
        </p:spPr>
        <p:txBody>
          <a:bodyPr>
            <a:normAutofit fontScale="90000"/>
          </a:bodyPr>
          <a:lstStyle/>
          <a:p>
            <a:pPr algn="ctr">
              <a:defRPr/>
            </a:pPr>
            <a:r>
              <a:rPr lang="ru-RU" sz="3800" dirty="0" smtClean="0">
                <a:solidFill>
                  <a:schemeClr val="tx1"/>
                </a:solidFill>
                <a:latin typeface="Times New Roman" pitchFamily="18" charset="0"/>
                <a:cs typeface="Times New Roman" pitchFamily="18" charset="0"/>
              </a:rPr>
              <a:t>Организации</a:t>
            </a:r>
            <a:r>
              <a:rPr lang="ru-RU" sz="3800" dirty="0">
                <a:solidFill>
                  <a:schemeClr val="tx1"/>
                </a:solidFill>
                <a:latin typeface="Times New Roman" pitchFamily="18" charset="0"/>
                <a:cs typeface="Times New Roman" pitchFamily="18" charset="0"/>
              </a:rPr>
              <a:t>, </a:t>
            </a:r>
            <a:r>
              <a:rPr lang="ru-RU" sz="3800" dirty="0" smtClean="0">
                <a:solidFill>
                  <a:schemeClr val="tx1"/>
                </a:solidFill>
                <a:latin typeface="Times New Roman" pitchFamily="18" charset="0"/>
                <a:cs typeface="Times New Roman" pitchFamily="18" charset="0"/>
              </a:rPr>
              <a:t>осуществляющие обучение</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2800" dirty="0" smtClean="0">
                <a:latin typeface="Times New Roman" pitchFamily="18" charset="0"/>
                <a:cs typeface="Times New Roman" pitchFamily="18" charset="0"/>
              </a:rPr>
              <a:t>Юридическое </a:t>
            </a:r>
            <a:r>
              <a:rPr lang="ru-RU" sz="2800" dirty="0">
                <a:latin typeface="Times New Roman" pitchFamily="18" charset="0"/>
                <a:cs typeface="Times New Roman" pitchFamily="18" charset="0"/>
              </a:rPr>
              <a:t>лицо, осуществляющее на основании лицензии наряду с основной деятельностью образовательную в качестве дополнительного вида деятельности</a:t>
            </a:r>
            <a:r>
              <a:rPr lang="ru-RU" sz="2800" dirty="0" smtClean="0">
                <a:latin typeface="Times New Roman" pitchFamily="18" charset="0"/>
                <a:cs typeface="Times New Roman" pitchFamily="18" charset="0"/>
              </a:rPr>
              <a:t>.</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solidFill>
                  <a:schemeClr val="tx1"/>
                </a:solidFill>
                <a:latin typeface="Times New Roman" pitchFamily="18" charset="0"/>
                <a:cs typeface="Times New Roman" pitchFamily="18" charset="0"/>
              </a:rPr>
              <a:t/>
            </a:r>
            <a:br>
              <a:rPr lang="ru-RU" sz="2800" dirty="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endParaRPr lang="ru-RU" sz="38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750" y="1341438"/>
            <a:ext cx="8208963" cy="4247802"/>
          </a:xfrm>
          <a:ln>
            <a:miter lim="800000"/>
            <a:headEnd/>
            <a:tailEnd/>
          </a:ln>
          <a:extLst/>
        </p:spPr>
        <p:txBody>
          <a:bodyPr>
            <a:normAutofit fontScale="90000"/>
          </a:bodyPr>
          <a:lstStyle/>
          <a:p>
            <a:pPr algn="ctr" eaLnBrk="1" fontAlgn="auto" hangingPunct="1">
              <a:spcAft>
                <a:spcPts val="0"/>
              </a:spcAft>
              <a:defRPr/>
            </a:pP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4200" b="1" dirty="0" smtClean="0">
                <a:solidFill>
                  <a:schemeClr val="tx1"/>
                </a:solidFill>
                <a:latin typeface="Times New Roman" pitchFamily="18" charset="0"/>
                <a:cs typeface="Times New Roman" pitchFamily="18" charset="0"/>
              </a:rPr>
              <a:t>Вступление в силу</a:t>
            </a:r>
            <a:r>
              <a:rPr lang="ru-RU" sz="4200" dirty="0" smtClean="0">
                <a:solidFill>
                  <a:schemeClr val="tx1"/>
                </a:solidFill>
                <a:latin typeface="Times New Roman" pitchFamily="18" charset="0"/>
                <a:cs typeface="Times New Roman" pitchFamily="18" charset="0"/>
              </a:rPr>
              <a:t/>
            </a:r>
            <a:br>
              <a:rPr lang="ru-RU" sz="4200" dirty="0" smtClean="0">
                <a:solidFill>
                  <a:schemeClr val="tx1"/>
                </a:solidFill>
                <a:latin typeface="Times New Roman" pitchFamily="18" charset="0"/>
                <a:cs typeface="Times New Roman" pitchFamily="18" charset="0"/>
              </a:rPr>
            </a:br>
            <a:r>
              <a:rPr lang="ru-RU" sz="4200" dirty="0" smtClean="0">
                <a:solidFill>
                  <a:schemeClr val="tx1"/>
                </a:solidFill>
                <a:latin typeface="Times New Roman" pitchFamily="18" charset="0"/>
                <a:cs typeface="Times New Roman" pitchFamily="18" charset="0"/>
              </a:rPr>
              <a:t/>
            </a:r>
            <a:br>
              <a:rPr lang="ru-RU" sz="4200" dirty="0" smtClean="0">
                <a:solidFill>
                  <a:schemeClr val="tx1"/>
                </a:solidFill>
                <a:latin typeface="Times New Roman" pitchFamily="18" charset="0"/>
                <a:cs typeface="Times New Roman" pitchFamily="18" charset="0"/>
              </a:rPr>
            </a:br>
            <a:r>
              <a:rPr lang="ru-RU" sz="4200" dirty="0" smtClean="0">
                <a:solidFill>
                  <a:schemeClr val="tx1"/>
                </a:solidFill>
                <a:latin typeface="Times New Roman" pitchFamily="18" charset="0"/>
                <a:cs typeface="Times New Roman" pitchFamily="18" charset="0"/>
              </a:rPr>
              <a:t/>
            </a:r>
            <a:br>
              <a:rPr lang="ru-RU" sz="4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Федеральный закон №273 вступает в силу 01 сентября 2013 года. </a:t>
            </a:r>
            <a:r>
              <a:rPr lang="ru-RU" sz="3100" dirty="0" smtClean="0">
                <a:solidFill>
                  <a:schemeClr val="tx1"/>
                </a:solidFill>
                <a:latin typeface="Times New Roman" pitchFamily="18" charset="0"/>
                <a:cs typeface="Times New Roman" pitchFamily="18" charset="0"/>
              </a:rPr>
              <a:t>Исключение составляет </a:t>
            </a:r>
            <a:r>
              <a:rPr lang="ru-RU" sz="3100" dirty="0" smtClean="0">
                <a:solidFill>
                  <a:srgbClr val="FF0000"/>
                </a:solidFill>
                <a:latin typeface="Times New Roman" pitchFamily="18" charset="0"/>
                <a:cs typeface="Times New Roman" pitchFamily="18" charset="0"/>
              </a:rPr>
              <a:t>ч. 6 ст. 108,</a:t>
            </a:r>
            <a:r>
              <a:rPr lang="ru-RU" sz="3100" dirty="0" smtClean="0">
                <a:solidFill>
                  <a:schemeClr val="tx1"/>
                </a:solidFill>
                <a:latin typeface="Times New Roman" pitchFamily="18" charset="0"/>
                <a:cs typeface="Times New Roman" pitchFamily="18" charset="0"/>
              </a:rPr>
              <a:t> вступившая в силу со дня официального опубликования закона. </a:t>
            </a:r>
            <a:br>
              <a:rPr lang="ru-RU" sz="31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dirty="0">
                <a:solidFill>
                  <a:schemeClr val="tx1"/>
                </a:solidFill>
                <a:latin typeface="Times New Roman" pitchFamily="18" charset="0"/>
                <a:cs typeface="Times New Roman" pitchFamily="18" charset="0"/>
              </a:rPr>
              <a:t/>
            </a:r>
            <a:br>
              <a:rPr lang="ru-RU" sz="3200" dirty="0">
                <a:solidFill>
                  <a:schemeClr val="tx1"/>
                </a:solidFill>
                <a:latin typeface="Times New Roman" pitchFamily="18" charset="0"/>
                <a:cs typeface="Times New Roman" pitchFamily="18" charset="0"/>
              </a:rPr>
            </a:br>
            <a:endParaRPr lang="ru-RU" sz="32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461216"/>
          </a:xfrm>
          <a:ln>
            <a:miter lim="800000"/>
            <a:headEnd/>
            <a:tailEnd/>
          </a:ln>
          <a:extLst/>
        </p:spPr>
        <p:txBody>
          <a:bodyPr>
            <a:normAutofit fontScale="90000"/>
          </a:bodyPr>
          <a:lstStyle/>
          <a:p>
            <a:pPr algn="ctr">
              <a:defRPr/>
            </a:pPr>
            <a:r>
              <a:rPr lang="ru-RU" sz="3800" dirty="0" smtClean="0">
                <a:solidFill>
                  <a:schemeClr val="tx1"/>
                </a:solidFill>
                <a:latin typeface="Times New Roman" pitchFamily="18" charset="0"/>
                <a:cs typeface="Times New Roman" pitchFamily="18" charset="0"/>
              </a:rPr>
              <a:t>Организации</a:t>
            </a:r>
            <a:r>
              <a:rPr lang="ru-RU" sz="3800" dirty="0">
                <a:solidFill>
                  <a:schemeClr val="tx1"/>
                </a:solidFill>
                <a:latin typeface="Times New Roman" pitchFamily="18" charset="0"/>
                <a:cs typeface="Times New Roman" pitchFamily="18" charset="0"/>
              </a:rPr>
              <a:t>, </a:t>
            </a:r>
            <a:r>
              <a:rPr lang="ru-RU" sz="3800" dirty="0" smtClean="0">
                <a:solidFill>
                  <a:schemeClr val="tx1"/>
                </a:solidFill>
                <a:latin typeface="Times New Roman" pitchFamily="18" charset="0"/>
                <a:cs typeface="Times New Roman" pitchFamily="18" charset="0"/>
              </a:rPr>
              <a:t>осуществляющие обучение</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2200" dirty="0">
                <a:latin typeface="Times New Roman" pitchFamily="18" charset="0"/>
                <a:cs typeface="Times New Roman" pitchFamily="18" charset="0"/>
              </a:rPr>
              <a:t>Закон учитывает и современные реалии, в частности, тот факт, что большие образовательные ресурсы сформированы у коммерческих и иных организаций, которые в качестве основного вида деятельности имеют не образование, а что-то другое. Например, на базе современных производств профессиональное обучение, повышение квалификации может быть зачастую куда эффективней и современнее, чем на базе образовательных учреждений с устаревшей материально-технической базой, в отсутствие владеющих современными технологиями специалистов и т. п</a:t>
            </a:r>
            <a:r>
              <a:rPr lang="ru-RU" sz="2200" dirty="0" smtClean="0">
                <a:latin typeface="Times New Roman" pitchFamily="18" charset="0"/>
                <a:cs typeface="Times New Roman" pitchFamily="18" charset="0"/>
              </a:rPr>
              <a:t>.</a:t>
            </a:r>
            <a:br>
              <a:rPr lang="ru-RU" sz="2200" dirty="0" smtClean="0">
                <a:latin typeface="Times New Roman" pitchFamily="18" charset="0"/>
                <a:cs typeface="Times New Roman" pitchFamily="18" charset="0"/>
              </a:rPr>
            </a:br>
            <a:r>
              <a:rPr lang="ru-RU" sz="2200" dirty="0">
                <a:latin typeface="Times New Roman" pitchFamily="18" charset="0"/>
                <a:cs typeface="Times New Roman" pitchFamily="18" charset="0"/>
              </a:rPr>
              <a:t/>
            </a:r>
            <a:br>
              <a:rPr lang="ru-RU" sz="2200" dirty="0">
                <a:latin typeface="Times New Roman" pitchFamily="18" charset="0"/>
                <a:cs typeface="Times New Roman" pitchFamily="18" charset="0"/>
              </a:rPr>
            </a:b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sz="2200" dirty="0">
                <a:latin typeface="Times New Roman" pitchFamily="18" charset="0"/>
                <a:cs typeface="Times New Roman" pitchFamily="18" charset="0"/>
              </a:rPr>
              <a:t/>
            </a:r>
            <a:br>
              <a:rPr lang="ru-RU" sz="2200" dirty="0">
                <a:latin typeface="Times New Roman" pitchFamily="18" charset="0"/>
                <a:cs typeface="Times New Roman" pitchFamily="18" charset="0"/>
              </a:rPr>
            </a:b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sz="2200" dirty="0">
                <a:latin typeface="Times New Roman" pitchFamily="18" charset="0"/>
                <a:cs typeface="Times New Roman" pitchFamily="18" charset="0"/>
              </a:rPr>
              <a:t/>
            </a:r>
            <a:br>
              <a:rPr lang="ru-RU" sz="2200" dirty="0">
                <a:latin typeface="Times New Roman" pitchFamily="18" charset="0"/>
                <a:cs typeface="Times New Roman" pitchFamily="18" charset="0"/>
              </a:rPr>
            </a:b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endParaRPr lang="ru-RU" sz="2200" dirty="0">
              <a:solidFill>
                <a:schemeClr val="tx1"/>
              </a:solidFill>
              <a:latin typeface="Times New Roman" pitchFamily="18" charset="0"/>
              <a:cs typeface="Times New Roman" pitchFamily="18" charset="0"/>
            </a:endParaRPr>
          </a:p>
        </p:txBody>
      </p:sp>
      <p:pic>
        <p:nvPicPr>
          <p:cNvPr id="34819"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00338" y="4221163"/>
            <a:ext cx="3887787"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533224"/>
          </a:xfrm>
          <a:ln>
            <a:miter lim="800000"/>
            <a:headEnd/>
            <a:tailEnd/>
          </a:ln>
          <a:extLst/>
        </p:spPr>
        <p:txBody>
          <a:bodyPr/>
          <a:lstStyle/>
          <a:p>
            <a:pPr algn="ctr">
              <a:defRPr/>
            </a:pPr>
            <a:r>
              <a:rPr lang="ru-RU" sz="2800" dirty="0">
                <a:latin typeface="Times New Roman" pitchFamily="18" charset="0"/>
                <a:cs typeface="Times New Roman" pitchFamily="18" charset="0"/>
              </a:rPr>
              <a:t>Вместе с тем, далеко не любую образовательную деятельность разрешено вести организациям, осуществляющим обучение – отдельным видам организаций разрешено реализовывать вполне конкретные программы. Так, коммерческие структуры ограничены </a:t>
            </a:r>
            <a:r>
              <a:rPr lang="ru-RU" sz="2800" dirty="0">
                <a:solidFill>
                  <a:srgbClr val="FF0000"/>
                </a:solidFill>
                <a:latin typeface="Times New Roman" pitchFamily="18" charset="0"/>
                <a:cs typeface="Times New Roman" pitchFamily="18" charset="0"/>
              </a:rPr>
              <a:t>профессиональным обучением </a:t>
            </a:r>
            <a:r>
              <a:rPr lang="ru-RU" sz="2800" dirty="0">
                <a:latin typeface="Times New Roman" pitchFamily="18" charset="0"/>
                <a:cs typeface="Times New Roman" pitchFamily="18" charset="0"/>
              </a:rPr>
              <a:t>и </a:t>
            </a:r>
            <a:r>
              <a:rPr lang="ru-RU" sz="2800" dirty="0">
                <a:solidFill>
                  <a:srgbClr val="FF0000"/>
                </a:solidFill>
                <a:latin typeface="Times New Roman" pitchFamily="18" charset="0"/>
                <a:cs typeface="Times New Roman" pitchFamily="18" charset="0"/>
              </a:rPr>
              <a:t>дополнительным образованием</a:t>
            </a:r>
            <a:r>
              <a:rPr lang="ru-RU" sz="2800" dirty="0">
                <a:latin typeface="Times New Roman" pitchFamily="18" charset="0"/>
                <a:cs typeface="Times New Roman" pitchFamily="18" charset="0"/>
              </a:rPr>
              <a:t>, а </a:t>
            </a:r>
            <a:r>
              <a:rPr lang="ru-RU" sz="2800" dirty="0">
                <a:solidFill>
                  <a:srgbClr val="FF0000"/>
                </a:solidFill>
                <a:latin typeface="Times New Roman" pitchFamily="18" charset="0"/>
                <a:cs typeface="Times New Roman" pitchFamily="18" charset="0"/>
              </a:rPr>
              <a:t>также дошкольным</a:t>
            </a:r>
            <a:r>
              <a:rPr lang="ru-RU" sz="2800" dirty="0">
                <a:latin typeface="Times New Roman" pitchFamily="18" charset="0"/>
                <a:cs typeface="Times New Roman" pitchFamily="18" charset="0"/>
              </a:rPr>
              <a:t>, и </a:t>
            </a:r>
            <a:r>
              <a:rPr lang="ru-RU" sz="2800" b="1" dirty="0">
                <a:solidFill>
                  <a:schemeClr val="tx1"/>
                </a:solidFill>
                <a:latin typeface="Times New Roman" pitchFamily="18" charset="0"/>
                <a:cs typeface="Times New Roman" pitchFamily="18" charset="0"/>
              </a:rPr>
              <a:t>не могут открыть, например, школу</a:t>
            </a:r>
            <a:r>
              <a:rPr lang="ru-RU" sz="2800" b="1" dirty="0" smtClean="0">
                <a:solidFill>
                  <a:schemeClr val="tx1"/>
                </a:solidFill>
                <a:latin typeface="Times New Roman" pitchFamily="18" charset="0"/>
                <a:cs typeface="Times New Roman" pitchFamily="18" charset="0"/>
              </a:rPr>
              <a:t>.</a:t>
            </a:r>
            <a:br>
              <a:rPr lang="ru-RU" sz="2800" b="1" dirty="0" smtClean="0">
                <a:solidFill>
                  <a:schemeClr val="tx1"/>
                </a:solidFill>
                <a:latin typeface="Times New Roman" pitchFamily="18" charset="0"/>
                <a:cs typeface="Times New Roman" pitchFamily="18" charset="0"/>
              </a:rPr>
            </a:br>
            <a:r>
              <a:rPr lang="ru-RU" sz="2800" b="1" dirty="0">
                <a:solidFill>
                  <a:schemeClr val="tx1"/>
                </a:solidFill>
                <a:latin typeface="Times New Roman" pitchFamily="18" charset="0"/>
                <a:cs typeface="Times New Roman" pitchFamily="18" charset="0"/>
              </a:rPr>
              <a:t/>
            </a:r>
            <a:br>
              <a:rPr lang="ru-RU" sz="2800" b="1" dirty="0">
                <a:solidFill>
                  <a:schemeClr val="tx1"/>
                </a:solidFill>
                <a:latin typeface="Times New Roman" pitchFamily="18" charset="0"/>
                <a:cs typeface="Times New Roman" pitchFamily="18" charset="0"/>
              </a:rPr>
            </a:br>
            <a:endParaRPr lang="ru-RU" sz="2600" b="1" dirty="0">
              <a:solidFill>
                <a:schemeClr val="tx1"/>
              </a:solidFill>
              <a:latin typeface="Times New Roman" pitchFamily="18" charset="0"/>
              <a:cs typeface="Times New Roman" pitchFamily="18" charset="0"/>
            </a:endParaRPr>
          </a:p>
        </p:txBody>
      </p:sp>
      <p:pic>
        <p:nvPicPr>
          <p:cNvPr id="35843"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88913"/>
            <a:ext cx="2736850" cy="174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605232"/>
          </a:xfrm>
          <a:ln>
            <a:miter lim="800000"/>
            <a:headEnd/>
            <a:tailEnd/>
          </a:ln>
          <a:extLst/>
        </p:spPr>
        <p:txBody>
          <a:bodyPr/>
          <a:lstStyle/>
          <a:p>
            <a:pPr algn="ctr">
              <a:defRPr/>
            </a:pPr>
            <a:r>
              <a:rPr lang="ru-RU" sz="3800" dirty="0" smtClean="0">
                <a:solidFill>
                  <a:schemeClr val="tx1"/>
                </a:solidFill>
                <a:latin typeface="Times New Roman" pitchFamily="18" charset="0"/>
                <a:cs typeface="Times New Roman" pitchFamily="18" charset="0"/>
              </a:rPr>
              <a:t>Индивидуальные предприниматели</a:t>
            </a:r>
            <a:br>
              <a:rPr lang="ru-RU" sz="3800" dirty="0" smtClean="0">
                <a:solidFill>
                  <a:schemeClr val="tx1"/>
                </a:solidFill>
                <a:latin typeface="Times New Roman" pitchFamily="18" charset="0"/>
                <a:cs typeface="Times New Roman" pitchFamily="18" charset="0"/>
              </a:rPr>
            </a:br>
            <a:r>
              <a:rPr lang="ru-RU" sz="3800" dirty="0">
                <a:solidFill>
                  <a:schemeClr val="tx1"/>
                </a:solidFill>
                <a:latin typeface="Times New Roman" pitchFamily="18" charset="0"/>
                <a:cs typeface="Times New Roman" pitchFamily="18" charset="0"/>
              </a:rPr>
              <a:t/>
            </a:r>
            <a:br>
              <a:rPr lang="ru-RU" sz="3800" dirty="0">
                <a:solidFill>
                  <a:schemeClr val="tx1"/>
                </a:solidFill>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600" dirty="0">
                <a:solidFill>
                  <a:srgbClr val="FF0000"/>
                </a:solidFill>
                <a:latin typeface="Times New Roman" pitchFamily="18" charset="0"/>
                <a:cs typeface="Times New Roman" pitchFamily="18" charset="0"/>
              </a:rPr>
              <a:t>Статья 32 </a:t>
            </a:r>
            <a:r>
              <a:rPr lang="ru-RU" sz="2600" dirty="0">
                <a:latin typeface="Times New Roman" pitchFamily="18" charset="0"/>
                <a:cs typeface="Times New Roman" pitchFamily="18" charset="0"/>
              </a:rPr>
              <a:t>Федерального закона "Об образовании в Российской Федерации" посвящена регулированию статуса индивидуальных предпринимателей, осуществляющих образовательную деятельность. </a:t>
            </a:r>
            <a:br>
              <a:rPr lang="ru-RU" sz="2600" dirty="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endParaRPr lang="ru-RU" sz="2200" dirty="0">
              <a:latin typeface="Times New Roman" pitchFamily="18" charset="0"/>
              <a:cs typeface="Times New Roman" pitchFamily="18" charset="0"/>
            </a:endParaRPr>
          </a:p>
        </p:txBody>
      </p:sp>
      <p:pic>
        <p:nvPicPr>
          <p:cNvPr id="36867"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63938" y="4724400"/>
            <a:ext cx="2016125"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605232"/>
          </a:xfrm>
          <a:ln>
            <a:miter lim="800000"/>
            <a:headEnd/>
            <a:tailEnd/>
          </a:ln>
          <a:extLst/>
        </p:spPr>
        <p:txBody>
          <a:bodyPr>
            <a:normAutofit fontScale="90000"/>
          </a:bodyPr>
          <a:lstStyle/>
          <a:p>
            <a:pPr algn="ctr">
              <a:defRPr/>
            </a:pPr>
            <a:r>
              <a:rPr lang="ru-RU" sz="3800" dirty="0" smtClean="0">
                <a:solidFill>
                  <a:schemeClr val="tx1"/>
                </a:solidFill>
                <a:latin typeface="Times New Roman" pitchFamily="18" charset="0"/>
                <a:cs typeface="Times New Roman" pitchFamily="18" charset="0"/>
              </a:rPr>
              <a:t>Индивидуальные предприниматели</a:t>
            </a:r>
            <a:br>
              <a:rPr lang="ru-RU" sz="3800" dirty="0" smtClean="0">
                <a:solidFill>
                  <a:schemeClr val="tx1"/>
                </a:solidFill>
                <a:latin typeface="Times New Roman" pitchFamily="18" charset="0"/>
                <a:cs typeface="Times New Roman" pitchFamily="18" charset="0"/>
              </a:rPr>
            </a:br>
            <a:r>
              <a:rPr lang="ru-RU" sz="3800" dirty="0">
                <a:solidFill>
                  <a:schemeClr val="tx1"/>
                </a:solidFill>
                <a:latin typeface="Times New Roman" pitchFamily="18" charset="0"/>
                <a:cs typeface="Times New Roman" pitchFamily="18" charset="0"/>
              </a:rPr>
              <a:t/>
            </a:r>
            <a:br>
              <a:rPr lang="ru-RU" sz="3800" dirty="0">
                <a:solidFill>
                  <a:schemeClr val="tx1"/>
                </a:solidFill>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700" dirty="0">
                <a:latin typeface="Times New Roman" pitchFamily="18" charset="0"/>
                <a:cs typeface="Times New Roman" pitchFamily="18" charset="0"/>
              </a:rPr>
              <a:t>Индивидуальный предприниматель вправе осуществлять образовательную деятельность по основным и дополнительным общеобразовательным программам, программам профессионального обучения. </a:t>
            </a:r>
            <a:br>
              <a:rPr lang="ru-RU" sz="2700" dirty="0">
                <a:latin typeface="Times New Roman" pitchFamily="18" charset="0"/>
                <a:cs typeface="Times New Roman" pitchFamily="18" charset="0"/>
              </a:rPr>
            </a:br>
            <a:r>
              <a:rPr lang="ru-RU" sz="2700" dirty="0">
                <a:latin typeface="Times New Roman" pitchFamily="18" charset="0"/>
                <a:cs typeface="Times New Roman" pitchFamily="18" charset="0"/>
              </a:rPr>
              <a:t>Индивидуальный предприниматель может осуществлять образовательную деятельность </a:t>
            </a:r>
            <a:r>
              <a:rPr lang="ru-RU" sz="2700" b="1" dirty="0">
                <a:solidFill>
                  <a:srgbClr val="FF0000"/>
                </a:solidFill>
                <a:latin typeface="Times New Roman" pitchFamily="18" charset="0"/>
                <a:cs typeface="Times New Roman" pitchFamily="18" charset="0"/>
              </a:rPr>
              <a:t>непосредственно </a:t>
            </a:r>
            <a:r>
              <a:rPr lang="ru-RU" sz="2700" dirty="0">
                <a:latin typeface="Times New Roman" pitchFamily="18" charset="0"/>
                <a:cs typeface="Times New Roman" pitchFamily="18" charset="0"/>
              </a:rPr>
              <a:t>или с </a:t>
            </a:r>
            <a:r>
              <a:rPr lang="ru-RU" sz="2700" b="1" dirty="0">
                <a:solidFill>
                  <a:srgbClr val="FF0000"/>
                </a:solidFill>
                <a:latin typeface="Times New Roman" pitchFamily="18" charset="0"/>
                <a:cs typeface="Times New Roman" pitchFamily="18" charset="0"/>
              </a:rPr>
              <a:t>привлечением педагогических работников</a:t>
            </a:r>
            <a:r>
              <a:rPr lang="ru-RU" sz="2700" dirty="0">
                <a:latin typeface="Times New Roman" pitchFamily="18" charset="0"/>
                <a:cs typeface="Times New Roman" pitchFamily="18" charset="0"/>
              </a:rPr>
              <a:t>. В случае если предприниматель привлекает педагогических работников, он должен получить </a:t>
            </a:r>
            <a:r>
              <a:rPr lang="ru-RU" sz="2700" b="1" dirty="0">
                <a:solidFill>
                  <a:srgbClr val="FF0000"/>
                </a:solidFill>
                <a:latin typeface="Times New Roman" pitchFamily="18" charset="0"/>
                <a:cs typeface="Times New Roman" pitchFamily="18" charset="0"/>
              </a:rPr>
              <a:t>лицензию</a:t>
            </a:r>
            <a:r>
              <a:rPr lang="ru-RU" sz="2700" dirty="0">
                <a:latin typeface="Times New Roman" pitchFamily="18" charset="0"/>
                <a:cs typeface="Times New Roman" pitchFamily="18" charset="0"/>
              </a:rPr>
              <a:t> на право осуществления образовательной деятельности. </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endParaRPr lang="ru-RU"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605232"/>
          </a:xfrm>
          <a:ln>
            <a:miter lim="800000"/>
            <a:headEnd/>
            <a:tailEnd/>
          </a:ln>
          <a:extLst/>
        </p:spPr>
        <p:txBody>
          <a:bodyPr>
            <a:normAutofit fontScale="90000"/>
          </a:bodyPr>
          <a:lstStyle/>
          <a:p>
            <a:pPr algn="ctr">
              <a:defRPr/>
            </a:pPr>
            <a:r>
              <a:rPr lang="ru-RU" sz="3800" dirty="0" smtClean="0">
                <a:solidFill>
                  <a:schemeClr val="tx1"/>
                </a:solidFill>
                <a:latin typeface="Times New Roman" pitchFamily="18" charset="0"/>
                <a:cs typeface="Times New Roman" pitchFamily="18" charset="0"/>
              </a:rPr>
              <a:t>Индивидуальные предприниматели</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a:solidFill>
                  <a:schemeClr val="tx1"/>
                </a:solidFill>
                <a:latin typeface="Times New Roman" pitchFamily="18" charset="0"/>
                <a:cs typeface="Times New Roman" pitchFamily="18" charset="0"/>
              </a:rPr>
              <a:t/>
            </a:r>
            <a:br>
              <a:rPr lang="ru-RU" sz="3800" dirty="0">
                <a:solidFill>
                  <a:schemeClr val="tx1"/>
                </a:solidFill>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Согласно </a:t>
            </a:r>
            <a:r>
              <a:rPr lang="ru-RU" sz="2400" dirty="0">
                <a:latin typeface="Times New Roman" pitchFamily="18" charset="0"/>
                <a:cs typeface="Times New Roman" pitchFamily="18" charset="0"/>
              </a:rPr>
              <a:t>ч. 10 ст. 108 Федерального закона "Об образовании в Российской Федерации" индивидуальные предприниматели, осуществляющие образовательную деятельность с привлечением педагогических работников, должны получить лицензию </a:t>
            </a:r>
            <a:r>
              <a:rPr lang="ru-RU" sz="2400" b="1" dirty="0">
                <a:solidFill>
                  <a:srgbClr val="FF0000"/>
                </a:solidFill>
                <a:latin typeface="Times New Roman" pitchFamily="18" charset="0"/>
                <a:cs typeface="Times New Roman" pitchFamily="18" charset="0"/>
              </a:rPr>
              <a:t>до 1 января 2014 г.</a:t>
            </a:r>
            <a:r>
              <a:rPr lang="ru-RU" sz="2400" dirty="0">
                <a:latin typeface="Times New Roman" pitchFamily="18" charset="0"/>
                <a:cs typeface="Times New Roman" pitchFamily="18" charset="0"/>
              </a:rPr>
              <a:t> В случае неполучения до истечения указанного срока индивидуальными предпринимателями лицензий они обязаны прекратить осуществление образовательной деятельности с привлечением педагогических работников. </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endParaRPr lang="ru-RU" sz="2200" dirty="0">
              <a:latin typeface="Times New Roman" pitchFamily="18" charset="0"/>
              <a:cs typeface="Times New Roman" pitchFamily="18" charset="0"/>
            </a:endParaRPr>
          </a:p>
        </p:txBody>
      </p:sp>
      <p:pic>
        <p:nvPicPr>
          <p:cNvPr id="38915" name="Рисунок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484313"/>
            <a:ext cx="2160587"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389208"/>
          </a:xfrm>
          <a:ln>
            <a:miter lim="800000"/>
            <a:headEnd/>
            <a:tailEnd/>
          </a:ln>
          <a:extLst/>
        </p:spPr>
        <p:txBody>
          <a:bodyPr/>
          <a:lstStyle/>
          <a:p>
            <a:pPr algn="ctr">
              <a:defRPr/>
            </a:pPr>
            <a:r>
              <a:rPr lang="ru-RU" sz="2800" dirty="0">
                <a:latin typeface="Times New Roman" pitchFamily="18" charset="0"/>
                <a:cs typeface="Times New Roman" pitchFamily="18" charset="0"/>
              </a:rPr>
              <a:t>Принципиальным нововведением закона является понятие </a:t>
            </a:r>
            <a:r>
              <a:rPr lang="ru-RU" sz="2800" b="1" dirty="0">
                <a:solidFill>
                  <a:srgbClr val="FF0000"/>
                </a:solidFill>
                <a:latin typeface="Times New Roman" pitchFamily="18" charset="0"/>
                <a:cs typeface="Times New Roman" pitchFamily="18" charset="0"/>
              </a:rPr>
              <a:t>конфликта интересов</a:t>
            </a:r>
            <a:r>
              <a:rPr lang="ru-RU" sz="2800" dirty="0" smtClean="0">
                <a:latin typeface="Times New Roman" pitchFamily="18" charset="0"/>
                <a:cs typeface="Times New Roman" pitchFamily="18" charset="0"/>
              </a:rPr>
              <a:t>.</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t/>
            </a:r>
            <a:br>
              <a:rPr lang="ru-RU" sz="2800" dirty="0"/>
            </a:br>
            <a:r>
              <a:rPr lang="ru-RU" sz="2800" dirty="0" smtClean="0"/>
              <a:t/>
            </a:r>
            <a:br>
              <a:rPr lang="ru-RU" sz="2800" dirty="0" smtClean="0"/>
            </a:br>
            <a:r>
              <a:rPr lang="ru-RU" sz="2800" dirty="0"/>
              <a:t/>
            </a:r>
            <a:br>
              <a:rPr lang="ru-RU" sz="2800" dirty="0"/>
            </a:br>
            <a:r>
              <a:rPr lang="ru-RU" sz="2800" dirty="0" smtClean="0"/>
              <a:t/>
            </a:r>
            <a:br>
              <a:rPr lang="ru-RU" sz="2800" dirty="0" smtClean="0"/>
            </a:br>
            <a:endParaRPr lang="ru-RU" sz="2600" dirty="0">
              <a:latin typeface="Times New Roman" pitchFamily="18" charset="0"/>
              <a:cs typeface="Times New Roman" pitchFamily="18" charset="0"/>
            </a:endParaRPr>
          </a:p>
        </p:txBody>
      </p:sp>
      <p:pic>
        <p:nvPicPr>
          <p:cNvPr id="39939"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33375"/>
            <a:ext cx="1881188" cy="187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3"/>
          <p:cNvPicPr>
            <a:picLocks noChangeAspect="1"/>
          </p:cNvPicPr>
          <p:nvPr/>
        </p:nvPicPr>
        <p:blipFill>
          <a:blip r:embed="rId3">
            <a:extLst/>
          </a:blip>
          <a:stretch>
            <a:fillRect/>
          </a:stretch>
        </p:blipFill>
        <p:spPr>
          <a:xfrm>
            <a:off x="2339752" y="4077072"/>
            <a:ext cx="3888432" cy="203835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714356"/>
            <a:ext cx="8305800" cy="5389208"/>
          </a:xfrm>
          <a:ln>
            <a:miter lim="800000"/>
            <a:headEnd/>
            <a:tailEnd/>
          </a:ln>
          <a:extLst/>
        </p:spPr>
        <p:txBody>
          <a:bodyPr/>
          <a:lstStyle/>
          <a:p>
            <a:pPr>
              <a:defRPr/>
            </a:pPr>
            <a:r>
              <a:rPr lang="ru-RU" sz="2400" b="1" dirty="0" smtClean="0">
                <a:solidFill>
                  <a:srgbClr val="FF0000"/>
                </a:solidFill>
                <a:latin typeface="Times New Roman" pitchFamily="18" charset="0"/>
                <a:cs typeface="Times New Roman" pitchFamily="18" charset="0"/>
              </a:rPr>
              <a:t>Конфликт интересов педагогического работника </a:t>
            </a:r>
            <a:r>
              <a:rPr lang="ru-RU" sz="2400" dirty="0" smtClean="0">
                <a:latin typeface="Times New Roman" pitchFamily="18" charset="0"/>
                <a:cs typeface="Times New Roman" pitchFamily="18" charset="0"/>
              </a:rPr>
              <a:t>- ситуация, при которой у педагогического работника при осуществлении им профессиональной деятельности возникает личная заинтересованность в получении материальной выгоды или иного преимущества и которая влияет или может повлиять на надлежащее исполнение педагогическим работником профессиональных обязанностей вследствие противоречия между его личной заинтересованностью и интересами обучающегося, родителей (законных представителей) несовершеннолетних обучающихся.</a:t>
            </a:r>
            <a:r>
              <a:rPr lang="ru-RU" sz="2800" dirty="0" smtClean="0"/>
              <a:t/>
            </a:r>
            <a:br>
              <a:rPr lang="ru-RU" sz="2800" dirty="0" smtClean="0"/>
            </a:br>
            <a:endParaRPr lang="ru-RU" sz="2800" dirty="0" smtClean="0"/>
          </a:p>
        </p:txBody>
      </p:sp>
      <p:pic>
        <p:nvPicPr>
          <p:cNvPr id="40963" name="Рисунок 4" descr="coming_soo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43750" y="214313"/>
            <a:ext cx="1812925"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p:cNvSpPr>
            <a:spLocks noGrp="1"/>
          </p:cNvSpPr>
          <p:nvPr>
            <p:ph type="title"/>
          </p:nvPr>
        </p:nvSpPr>
        <p:spPr>
          <a:xfrm>
            <a:off x="539750" y="620713"/>
            <a:ext cx="7993063" cy="2952750"/>
          </a:xfrm>
          <a:ln>
            <a:miter lim="800000"/>
            <a:headEnd/>
            <a:tailEnd/>
          </a:ln>
          <a:extLst/>
        </p:spPr>
        <p:txBody>
          <a:bodyPr/>
          <a:lstStyle/>
          <a:p>
            <a:pPr algn="ctr" eaLnBrk="1" fontAlgn="auto" hangingPunct="1">
              <a:spcAft>
                <a:spcPts val="0"/>
              </a:spcAft>
              <a:defRPr/>
            </a:pPr>
            <a:r>
              <a:rPr lang="ru-RU" sz="3200" smtClean="0">
                <a:latin typeface="Times New Roman" pitchFamily="18" charset="0"/>
                <a:cs typeface="Times New Roman" pitchFamily="18" charset="0"/>
              </a:rPr>
              <a:t>Федеральный закон «Об образовании в Российской Федерации» дает новые по сравнению с Законом РФ «Об образовании» определения понятий  «учащийся» и «обучающийся».</a:t>
            </a:r>
          </a:p>
        </p:txBody>
      </p:sp>
      <p:pic>
        <p:nvPicPr>
          <p:cNvPr id="41987"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3789363"/>
            <a:ext cx="3311525" cy="26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a:xfrm>
            <a:off x="777875" y="765175"/>
            <a:ext cx="7754938" cy="3600450"/>
          </a:xfrm>
          <a:ln>
            <a:miter lim="800000"/>
            <a:headEnd/>
            <a:tailEnd/>
          </a:ln>
          <a:extLst/>
        </p:spPr>
        <p:txBody>
          <a:bodyPr/>
          <a:lstStyle/>
          <a:p>
            <a:pPr algn="ctr" eaLnBrk="1" fontAlgn="auto" hangingPunct="1">
              <a:spcAft>
                <a:spcPts val="0"/>
              </a:spcAft>
              <a:defRPr/>
            </a:pPr>
            <a:r>
              <a:rPr lang="ru-RU" sz="3200" dirty="0" smtClean="0">
                <a:latin typeface="Times New Roman" pitchFamily="18" charset="0"/>
                <a:cs typeface="Times New Roman" pitchFamily="18" charset="0"/>
              </a:rPr>
              <a:t>С 01 сентября 2013 года всех учеников школ, гимназий, лицеев и других общеобразовательных учреждений правильно будет называть учащимися.</a:t>
            </a:r>
          </a:p>
        </p:txBody>
      </p:sp>
      <p:pic>
        <p:nvPicPr>
          <p:cNvPr id="43011" name="Рисунок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388" y="476250"/>
            <a:ext cx="1951037" cy="195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a:xfrm>
            <a:off x="683568" y="765174"/>
            <a:ext cx="7992888" cy="5400129"/>
          </a:xfrm>
          <a:ln>
            <a:miter lim="800000"/>
            <a:headEnd/>
            <a:tailEnd/>
          </a:ln>
          <a:extLst/>
        </p:spPr>
        <p:txBody>
          <a:bodyPr/>
          <a:lstStyle/>
          <a:p>
            <a:pPr eaLnBrk="1" fontAlgn="auto" hangingPunct="1">
              <a:spcAft>
                <a:spcPts val="0"/>
              </a:spcAft>
              <a:defRPr/>
            </a:pPr>
            <a:r>
              <a:rPr lang="ru-RU" sz="2600" b="1" dirty="0" smtClean="0">
                <a:solidFill>
                  <a:srgbClr val="FF0000"/>
                </a:solidFill>
                <a:latin typeface="Times New Roman" pitchFamily="18" charset="0"/>
                <a:cs typeface="Times New Roman" pitchFamily="18" charset="0"/>
              </a:rPr>
              <a:t>ПРИМЕР</a:t>
            </a:r>
            <a:br>
              <a:rPr lang="ru-RU" sz="2600" b="1" dirty="0" smtClean="0">
                <a:solidFill>
                  <a:srgbClr val="FF0000"/>
                </a:solidFill>
                <a:latin typeface="Times New Roman" pitchFamily="18" charset="0"/>
                <a:cs typeface="Times New Roman" pitchFamily="18" charset="0"/>
              </a:rPr>
            </a:br>
            <a:r>
              <a:rPr lang="ru-RU" sz="2600" b="1" dirty="0" smtClean="0">
                <a:solidFill>
                  <a:srgbClr val="FF0000"/>
                </a:solidFill>
                <a:latin typeface="Times New Roman" pitchFamily="18" charset="0"/>
                <a:cs typeface="Times New Roman" pitchFamily="18" charset="0"/>
              </a:rPr>
              <a:t/>
            </a:r>
            <a:br>
              <a:rPr lang="ru-RU" sz="2600" b="1" dirty="0" smtClean="0">
                <a:solidFill>
                  <a:srgbClr val="FF0000"/>
                </a:solidFill>
                <a:latin typeface="Times New Roman" pitchFamily="18" charset="0"/>
                <a:cs typeface="Times New Roman" pitchFamily="18" charset="0"/>
              </a:rPr>
            </a:br>
            <a:r>
              <a:rPr lang="ru-RU" sz="2600" dirty="0" smtClean="0">
                <a:latin typeface="Times New Roman" pitchFamily="18" charset="0"/>
                <a:cs typeface="Times New Roman" pitchFamily="18" charset="0"/>
              </a:rPr>
              <a:t/>
            </a:r>
            <a:br>
              <a:rPr lang="ru-RU" sz="2600" dirty="0" smtClean="0">
                <a:latin typeface="Times New Roman" pitchFamily="18" charset="0"/>
                <a:cs typeface="Times New Roman" pitchFamily="18" charset="0"/>
              </a:rPr>
            </a:br>
            <a:r>
              <a:rPr lang="ru-RU" sz="2600" dirty="0" smtClean="0">
                <a:latin typeface="Times New Roman" pitchFamily="18" charset="0"/>
                <a:cs typeface="Times New Roman" pitchFamily="18" charset="0"/>
              </a:rPr>
              <a:t>Если </a:t>
            </a:r>
            <a:r>
              <a:rPr lang="ru-RU" sz="2600" dirty="0">
                <a:latin typeface="Times New Roman" pitchFamily="18" charset="0"/>
                <a:cs typeface="Times New Roman" pitchFamily="18" charset="0"/>
              </a:rPr>
              <a:t>в образовательный комплекс входят школа и детский сад, то всех детей, которые его посещают, корректно называть обучающимися. При этом детей, которые посещают школу, можно также называть учащимися, а детей, которые посещают детский сад, – воспитанниками. </a:t>
            </a:r>
            <a:r>
              <a:rPr lang="ru-RU" sz="2600" dirty="0" smtClean="0">
                <a:latin typeface="Times New Roman" pitchFamily="18" charset="0"/>
                <a:cs typeface="Times New Roman" pitchFamily="18" charset="0"/>
              </a:rPr>
              <a:t/>
            </a:r>
            <a:br>
              <a:rPr lang="ru-RU" sz="2600" dirty="0" smtClean="0">
                <a:latin typeface="Times New Roman" pitchFamily="18" charset="0"/>
                <a:cs typeface="Times New Roman" pitchFamily="18" charset="0"/>
              </a:rPr>
            </a:br>
            <a:r>
              <a:rPr lang="ru-RU" sz="2600" dirty="0">
                <a:latin typeface="Times New Roman" pitchFamily="18" charset="0"/>
                <a:cs typeface="Times New Roman" pitchFamily="18" charset="0"/>
              </a:rPr>
              <a:t/>
            </a:r>
            <a:br>
              <a:rPr lang="ru-RU" sz="2600" dirty="0">
                <a:latin typeface="Times New Roman" pitchFamily="18" charset="0"/>
                <a:cs typeface="Times New Roman" pitchFamily="18" charset="0"/>
              </a:rPr>
            </a:br>
            <a:r>
              <a:rPr lang="ru-RU" sz="2600" dirty="0" smtClean="0">
                <a:latin typeface="Times New Roman" pitchFamily="18" charset="0"/>
                <a:cs typeface="Times New Roman" pitchFamily="18" charset="0"/>
              </a:rPr>
              <a:t/>
            </a:r>
            <a:br>
              <a:rPr lang="ru-RU" sz="2600" dirty="0" smtClean="0">
                <a:latin typeface="Times New Roman" pitchFamily="18" charset="0"/>
                <a:cs typeface="Times New Roman" pitchFamily="18" charset="0"/>
              </a:rPr>
            </a:br>
            <a:r>
              <a:rPr lang="ru-RU" sz="2600" dirty="0">
                <a:latin typeface="Times New Roman" pitchFamily="18" charset="0"/>
                <a:cs typeface="Times New Roman" pitchFamily="18" charset="0"/>
              </a:rPr>
              <a:t/>
            </a:r>
            <a:br>
              <a:rPr lang="ru-RU" sz="2600" dirty="0">
                <a:latin typeface="Times New Roman" pitchFamily="18" charset="0"/>
                <a:cs typeface="Times New Roman" pitchFamily="18" charset="0"/>
              </a:rPr>
            </a:br>
            <a:endParaRPr lang="ru-RU" sz="2600" dirty="0" smtClean="0">
              <a:latin typeface="Times New Roman" pitchFamily="18" charset="0"/>
              <a:cs typeface="Times New Roman" pitchFamily="18" charset="0"/>
            </a:endParaRPr>
          </a:p>
        </p:txBody>
      </p:sp>
      <p:pic>
        <p:nvPicPr>
          <p:cNvPr id="44035"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1052513"/>
            <a:ext cx="136842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750" y="260648"/>
            <a:ext cx="8208963" cy="5328592"/>
          </a:xfrm>
          <a:ln>
            <a:miter lim="800000"/>
            <a:headEnd/>
            <a:tailEnd/>
          </a:ln>
          <a:extLst/>
        </p:spPr>
        <p:txBody>
          <a:bodyPr/>
          <a:lstStyle/>
          <a:p>
            <a:pPr algn="ctr" eaLnBrk="1" fontAlgn="auto" hangingPunct="1">
              <a:spcAft>
                <a:spcPts val="0"/>
              </a:spcAft>
              <a:defRPr/>
            </a:pPr>
            <a:r>
              <a:rPr lang="ru-RU" sz="3800" b="1" dirty="0" smtClean="0">
                <a:solidFill>
                  <a:schemeClr val="tx1"/>
                </a:solidFill>
                <a:latin typeface="Times New Roman" pitchFamily="18" charset="0"/>
                <a:cs typeface="Times New Roman" pitchFamily="18" charset="0"/>
              </a:rPr>
              <a:t>Вступление в силу</a:t>
            </a:r>
            <a:r>
              <a:rPr lang="ru-RU" sz="4200" dirty="0" smtClean="0">
                <a:solidFill>
                  <a:schemeClr val="tx1"/>
                </a:solidFill>
                <a:latin typeface="Times New Roman" pitchFamily="18" charset="0"/>
                <a:cs typeface="Times New Roman" pitchFamily="18" charset="0"/>
              </a:rPr>
              <a:t/>
            </a:r>
            <a:br>
              <a:rPr lang="ru-RU" sz="4200" dirty="0" smtClean="0">
                <a:solidFill>
                  <a:schemeClr val="tx1"/>
                </a:solidFill>
                <a:latin typeface="Times New Roman" pitchFamily="18" charset="0"/>
                <a:cs typeface="Times New Roman" pitchFamily="18" charset="0"/>
              </a:rPr>
            </a:br>
            <a:r>
              <a:rPr lang="ru-RU" sz="4200" dirty="0" smtClean="0">
                <a:solidFill>
                  <a:schemeClr val="tx1"/>
                </a:solidFill>
                <a:latin typeface="Times New Roman" pitchFamily="18" charset="0"/>
                <a:cs typeface="Times New Roman" pitchFamily="18" charset="0"/>
              </a:rPr>
              <a:t/>
            </a:r>
            <a:br>
              <a:rPr lang="ru-RU" sz="4200" dirty="0" smtClean="0">
                <a:solidFill>
                  <a:schemeClr val="tx1"/>
                </a:solidFill>
                <a:latin typeface="Times New Roman" pitchFamily="18" charset="0"/>
                <a:cs typeface="Times New Roman" pitchFamily="18" charset="0"/>
              </a:rPr>
            </a:br>
            <a:r>
              <a:rPr lang="ru-RU" sz="2800" dirty="0">
                <a:latin typeface="Times New Roman" pitchFamily="18" charset="0"/>
                <a:cs typeface="Times New Roman" pitchFamily="18" charset="0"/>
              </a:rPr>
              <a:t>Положения, касающиеся изменений в вопросах </a:t>
            </a:r>
            <a:r>
              <a:rPr lang="ru-RU" sz="2800" b="1" dirty="0">
                <a:solidFill>
                  <a:srgbClr val="FF0000"/>
                </a:solidFill>
                <a:latin typeface="Times New Roman" pitchFamily="18" charset="0"/>
                <a:cs typeface="Times New Roman" pitchFamily="18" charset="0"/>
              </a:rPr>
              <a:t>финансирования</a:t>
            </a:r>
            <a:r>
              <a:rPr lang="ru-RU" sz="2800" dirty="0">
                <a:latin typeface="Times New Roman" pitchFamily="18" charset="0"/>
                <a:cs typeface="Times New Roman" pitchFamily="18" charset="0"/>
              </a:rPr>
              <a:t>, вступают в силу </a:t>
            </a:r>
            <a:r>
              <a:rPr lang="ru-RU" sz="2800" b="1" dirty="0">
                <a:solidFill>
                  <a:srgbClr val="FF0000"/>
                </a:solidFill>
                <a:latin typeface="Times New Roman" pitchFamily="18" charset="0"/>
                <a:cs typeface="Times New Roman" pitchFamily="18" charset="0"/>
              </a:rPr>
              <a:t>с 1 января 2014 г., </a:t>
            </a:r>
            <a:r>
              <a:rPr lang="ru-RU" sz="2800" dirty="0">
                <a:latin typeface="Times New Roman" pitchFamily="18" charset="0"/>
                <a:cs typeface="Times New Roman" pitchFamily="18" charset="0"/>
              </a:rPr>
              <a:t>т. е. с первого года, в котором реально составить бюджет с учетом нового закона</a:t>
            </a:r>
            <a:r>
              <a:rPr lang="ru-RU" sz="2800" dirty="0" smtClean="0">
                <a:latin typeface="Times New Roman" pitchFamily="18" charset="0"/>
                <a:cs typeface="Times New Roman" pitchFamily="18" charset="0"/>
              </a:rPr>
              <a:t>.</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endParaRPr lang="ru-RU" sz="3200" dirty="0">
              <a:solidFill>
                <a:schemeClr val="tx1"/>
              </a:solidFill>
              <a:latin typeface="Times New Roman" pitchFamily="18" charset="0"/>
              <a:cs typeface="Times New Roman" pitchFamily="18" charset="0"/>
            </a:endParaRPr>
          </a:p>
        </p:txBody>
      </p:sp>
      <p:pic>
        <p:nvPicPr>
          <p:cNvPr id="8195"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00338" y="4165600"/>
            <a:ext cx="35274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539750" y="476250"/>
            <a:ext cx="8064500" cy="2520950"/>
          </a:xfrm>
          <a:ln>
            <a:miter lim="800000"/>
            <a:headEnd/>
            <a:tailEnd/>
          </a:ln>
          <a:extLst/>
        </p:spPr>
        <p:txBody>
          <a:bodyPr/>
          <a:lstStyle/>
          <a:p>
            <a:pPr algn="ctr" eaLnBrk="1" fontAlgn="auto" hangingPunct="1">
              <a:spcAft>
                <a:spcPts val="0"/>
              </a:spcAft>
              <a:defRPr/>
            </a:pPr>
            <a:r>
              <a:rPr lang="ru-RU" sz="3200" smtClean="0">
                <a:latin typeface="Times New Roman" pitchFamily="18" charset="0"/>
                <a:cs typeface="Times New Roman" pitchFamily="18" charset="0"/>
              </a:rPr>
              <a:t>В список документов, с которыми имеет право ознакомиться обучающийся, добавлено свидетельство о государственной регистрации образовательной организации.</a:t>
            </a:r>
          </a:p>
        </p:txBody>
      </p:sp>
      <p:pic>
        <p:nvPicPr>
          <p:cNvPr id="45059"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84438" y="3573463"/>
            <a:ext cx="4032250"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821256"/>
          </a:xfrm>
          <a:ln>
            <a:miter lim="800000"/>
            <a:headEnd/>
            <a:tailEnd/>
          </a:ln>
          <a:extLst/>
        </p:spPr>
        <p:txBody>
          <a:bodyPr/>
          <a:lstStyle/>
          <a:p>
            <a:pPr algn="ctr">
              <a:defRPr/>
            </a:pPr>
            <a:r>
              <a:rPr lang="ru-RU" sz="2800" dirty="0">
                <a:latin typeface="Times New Roman" pitchFamily="18" charset="0"/>
                <a:cs typeface="Times New Roman" pitchFamily="18" charset="0"/>
              </a:rPr>
              <a:t>Права учащихся в Федеральном законе "Об образовании в Российской Федерации" существенно расширены и конкретизированы по сравнению с теми, которые были установлены Законом РФ "Об образовании". Более того, их перечень </a:t>
            </a:r>
            <a:r>
              <a:rPr lang="ru-RU" sz="2800" b="1" dirty="0">
                <a:solidFill>
                  <a:srgbClr val="FF0000"/>
                </a:solidFill>
                <a:latin typeface="Times New Roman" pitchFamily="18" charset="0"/>
                <a:cs typeface="Times New Roman" pitchFamily="18" charset="0"/>
              </a:rPr>
              <a:t>не является закрытым</a:t>
            </a:r>
            <a:r>
              <a:rPr lang="ru-RU" sz="2800" dirty="0">
                <a:solidFill>
                  <a:srgbClr val="FF0000"/>
                </a:solidFill>
                <a:latin typeface="Times New Roman" pitchFamily="18" charset="0"/>
                <a:cs typeface="Times New Roman" pitchFamily="18" charset="0"/>
              </a:rPr>
              <a:t> </a:t>
            </a:r>
            <a:r>
              <a:rPr lang="ru-RU" sz="2800" dirty="0">
                <a:latin typeface="Times New Roman" pitchFamily="18" charset="0"/>
                <a:cs typeface="Times New Roman" pitchFamily="18" charset="0"/>
              </a:rPr>
              <a:t>и </a:t>
            </a:r>
            <a:r>
              <a:rPr lang="ru-RU" sz="2800" b="1" dirty="0">
                <a:solidFill>
                  <a:srgbClr val="FF0000"/>
                </a:solidFill>
                <a:latin typeface="Times New Roman" pitchFamily="18" charset="0"/>
                <a:cs typeface="Times New Roman" pitchFamily="18" charset="0"/>
              </a:rPr>
              <a:t>может быть изменен </a:t>
            </a:r>
            <a:r>
              <a:rPr lang="ru-RU" sz="2800" dirty="0">
                <a:latin typeface="Times New Roman" pitchFamily="18" charset="0"/>
                <a:cs typeface="Times New Roman" pitchFamily="18" charset="0"/>
              </a:rPr>
              <a:t>нормативными правовыми актами РФ, а также локальными нормативными актами</a:t>
            </a:r>
            <a:r>
              <a:rPr lang="ru-RU" sz="2800" dirty="0" smtClean="0">
                <a:latin typeface="Times New Roman" pitchFamily="18" charset="0"/>
                <a:cs typeface="Times New Roman" pitchFamily="18" charset="0"/>
              </a:rPr>
              <a:t>.</a:t>
            </a:r>
            <a:br>
              <a:rPr lang="ru-RU" sz="2800" dirty="0" smtClean="0">
                <a:latin typeface="Times New Roman" pitchFamily="18" charset="0"/>
                <a:cs typeface="Times New Roman" pitchFamily="18" charset="0"/>
              </a:rPr>
            </a:br>
            <a:r>
              <a:rPr lang="ru-RU" sz="2800" dirty="0"/>
              <a:t/>
            </a:r>
            <a:br>
              <a:rPr lang="ru-RU" sz="2800" dirty="0"/>
            </a:br>
            <a:r>
              <a:rPr lang="ru-RU" sz="2800" dirty="0" smtClean="0"/>
              <a:t/>
            </a:r>
            <a:br>
              <a:rPr lang="ru-RU" sz="2800" dirty="0" smtClean="0"/>
            </a:br>
            <a:endParaRPr lang="ru-RU" sz="2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821256"/>
          </a:xfrm>
          <a:ln>
            <a:miter lim="800000"/>
            <a:headEnd/>
            <a:tailEnd/>
          </a:ln>
          <a:extLst/>
        </p:spPr>
        <p:txBody>
          <a:bodyPr>
            <a:normAutofit fontScale="90000"/>
          </a:bodyPr>
          <a:lstStyle/>
          <a:p>
            <a:pPr>
              <a:defRPr/>
            </a:pPr>
            <a:r>
              <a:rPr lang="ru-RU" sz="2800" b="1" dirty="0" smtClean="0">
                <a:solidFill>
                  <a:srgbClr val="FF0000"/>
                </a:solidFill>
                <a:latin typeface="Times New Roman" pitchFamily="18" charset="0"/>
                <a:cs typeface="Times New Roman" pitchFamily="18" charset="0"/>
              </a:rPr>
              <a:t>ПРИМЕР</a:t>
            </a:r>
            <a:br>
              <a:rPr lang="ru-RU" sz="2800" b="1" dirty="0" smtClean="0">
                <a:solidFill>
                  <a:srgbClr val="FF0000"/>
                </a:solidFill>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Так</a:t>
            </a:r>
            <a:r>
              <a:rPr lang="ru-RU" sz="2800" dirty="0">
                <a:latin typeface="Times New Roman" pitchFamily="18" charset="0"/>
                <a:cs typeface="Times New Roman" pitchFamily="18" charset="0"/>
              </a:rPr>
              <a:t>, в действующем на сегодняшний день Законе РФ "Об образовании" ничего не говорится о </a:t>
            </a:r>
            <a:r>
              <a:rPr lang="ru-RU" sz="2800" b="1" dirty="0">
                <a:solidFill>
                  <a:srgbClr val="FF0000"/>
                </a:solidFill>
                <a:latin typeface="Times New Roman" pitchFamily="18" charset="0"/>
                <a:cs typeface="Times New Roman" pitchFamily="18" charset="0"/>
              </a:rPr>
              <a:t>каникулах</a:t>
            </a:r>
            <a:r>
              <a:rPr lang="ru-RU" sz="2800" dirty="0">
                <a:latin typeface="Times New Roman" pitchFamily="18" charset="0"/>
                <a:cs typeface="Times New Roman" pitchFamily="18" charset="0"/>
              </a:rPr>
              <a:t>. Мало того, определения каникул нет и в других нормативных правовых актах, регулирующих сферу образования, хотя каждый учащийся знает о том, что такой период времени, предназначенный для отдыха, существует. В Федеральном законе "Об образовании в Российской Федерации" дается определение каникул и нормативно закрепляется право обучающихся на их предоставление.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endParaRPr lang="ru-RU" sz="2600" dirty="0">
              <a:latin typeface="Times New Roman" pitchFamily="18" charset="0"/>
              <a:cs typeface="Times New Roman" pitchFamily="18" charset="0"/>
            </a:endParaRPr>
          </a:p>
        </p:txBody>
      </p:sp>
      <p:pic>
        <p:nvPicPr>
          <p:cNvPr id="47107"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1628775"/>
            <a:ext cx="1428750"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a:xfrm>
            <a:off x="777875" y="620713"/>
            <a:ext cx="7543800" cy="3240087"/>
          </a:xfrm>
          <a:ln>
            <a:miter lim="800000"/>
            <a:headEnd/>
            <a:tailEnd/>
          </a:ln>
          <a:extLst/>
        </p:spPr>
        <p:txBody>
          <a:bodyPr/>
          <a:lstStyle/>
          <a:p>
            <a:pPr algn="ctr" eaLnBrk="1" fontAlgn="auto" hangingPunct="1">
              <a:spcAft>
                <a:spcPts val="0"/>
              </a:spcAft>
              <a:defRPr/>
            </a:pPr>
            <a:r>
              <a:rPr lang="ru-RU" sz="3200" dirty="0" smtClean="0">
                <a:latin typeface="Times New Roman" pitchFamily="18" charset="0"/>
                <a:cs typeface="Times New Roman" pitchFamily="18" charset="0"/>
              </a:rPr>
              <a:t>Существенной новеллой законодательства об образовании стала статья 45 Федерального «Об образовании в Российской Федерации», регламентирующая порядок защиты прав обучающихся, в том числе учащихся.</a:t>
            </a:r>
          </a:p>
        </p:txBody>
      </p:sp>
      <p:pic>
        <p:nvPicPr>
          <p:cNvPr id="3" name="Рисунок 2"/>
          <p:cNvPicPr>
            <a:picLocks noChangeAspect="1"/>
          </p:cNvPicPr>
          <p:nvPr/>
        </p:nvPicPr>
        <p:blipFill>
          <a:blip r:embed="rId2">
            <a:extLst/>
          </a:blip>
          <a:stretch>
            <a:fillRect/>
          </a:stretch>
        </p:blipFill>
        <p:spPr>
          <a:xfrm>
            <a:off x="323528" y="4149078"/>
            <a:ext cx="2736304" cy="245452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p:cNvSpPr>
          <p:nvPr>
            <p:ph type="title"/>
          </p:nvPr>
        </p:nvSpPr>
        <p:spPr>
          <a:xfrm>
            <a:off x="468313" y="549275"/>
            <a:ext cx="8135937" cy="5040313"/>
          </a:xfrm>
          <a:ln>
            <a:miter lim="800000"/>
            <a:headEnd/>
            <a:tailEnd/>
          </a:ln>
          <a:extLst/>
        </p:spPr>
        <p:txBody>
          <a:bodyPr/>
          <a:lstStyle/>
          <a:p>
            <a:pPr eaLnBrk="1" fontAlgn="auto" hangingPunct="1">
              <a:spcAft>
                <a:spcPts val="0"/>
              </a:spcAft>
              <a:defRPr/>
            </a:pPr>
            <a:r>
              <a:rPr lang="ru-RU" sz="2400" smtClean="0">
                <a:latin typeface="Times New Roman" pitchFamily="18" charset="0"/>
                <a:cs typeface="Times New Roman" pitchFamily="18" charset="0"/>
              </a:rPr>
              <a:t>Согласно части 1 данной статьи в целях защиты своих прав обучающихся, а также родители (законные представители) несовершеннолетних обучающихся самостоятельно или через своих представителей вправе:</a:t>
            </a:r>
            <a:br>
              <a:rPr lang="ru-RU" sz="2400" smtClean="0">
                <a:latin typeface="Times New Roman" pitchFamily="18" charset="0"/>
                <a:cs typeface="Times New Roman" pitchFamily="18" charset="0"/>
              </a:rPr>
            </a:br>
            <a:r>
              <a:rPr lang="ru-RU" sz="2400" smtClean="0">
                <a:latin typeface="Times New Roman" pitchFamily="18" charset="0"/>
                <a:cs typeface="Times New Roman" pitchFamily="18" charset="0"/>
              </a:rPr>
              <a:t>1) направлять в органы управления организацией, осуществляющей образовательную деятельность, обращения о применении к работникам указанных организаций, нарушающим и (или) ущемляющим права обучающихся, дисциплинарных взысканий;</a:t>
            </a:r>
            <a:br>
              <a:rPr lang="ru-RU" sz="2400" smtClean="0">
                <a:latin typeface="Times New Roman" pitchFamily="18" charset="0"/>
                <a:cs typeface="Times New Roman" pitchFamily="18" charset="0"/>
              </a:rPr>
            </a:br>
            <a:r>
              <a:rPr lang="ru-RU" sz="2400" smtClean="0">
                <a:latin typeface="Times New Roman" pitchFamily="18" charset="0"/>
                <a:cs typeface="Times New Roman" pitchFamily="18" charset="0"/>
              </a:rPr>
              <a:t>2) обращаться в комиссию по урегулированию споров между участниками образовательных отношений;</a:t>
            </a:r>
            <a:br>
              <a:rPr lang="ru-RU" sz="2400" smtClean="0">
                <a:latin typeface="Times New Roman" pitchFamily="18" charset="0"/>
                <a:cs typeface="Times New Roman" pitchFamily="18" charset="0"/>
              </a:rPr>
            </a:br>
            <a:r>
              <a:rPr lang="ru-RU" sz="2400" smtClean="0">
                <a:latin typeface="Times New Roman" pitchFamily="18" charset="0"/>
                <a:cs typeface="Times New Roman" pitchFamily="18" charset="0"/>
              </a:rPr>
              <a:t>3) использовать не запрещенные законодательством РФ иные способы защиты прав и законных интересов.</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749248"/>
          </a:xfrm>
          <a:ln>
            <a:miter lim="800000"/>
            <a:headEnd/>
            <a:tailEnd/>
          </a:ln>
          <a:extLst/>
        </p:spPr>
        <p:txBody>
          <a:bodyPr>
            <a:normAutofit fontScale="90000"/>
          </a:bodyPr>
          <a:lstStyle/>
          <a:p>
            <a:pPr>
              <a:defRPr/>
            </a:pPr>
            <a:r>
              <a:rPr lang="ru-RU" sz="3800" b="1" dirty="0" smtClean="0">
                <a:latin typeface="Times New Roman" pitchFamily="18" charset="0"/>
                <a:cs typeface="Times New Roman" pitchFamily="18" charset="0"/>
              </a:rPr>
              <a:t/>
            </a:r>
            <a:br>
              <a:rPr lang="ru-RU" sz="3800" b="1" dirty="0" smtClean="0">
                <a:latin typeface="Times New Roman" pitchFamily="18" charset="0"/>
                <a:cs typeface="Times New Roman" pitchFamily="18" charset="0"/>
              </a:rPr>
            </a:br>
            <a:r>
              <a:rPr lang="ru-RU" sz="3800" b="1" dirty="0">
                <a:latin typeface="Times New Roman" pitchFamily="18" charset="0"/>
                <a:cs typeface="Times New Roman" pitchFamily="18" charset="0"/>
              </a:rPr>
              <a:t/>
            </a:r>
            <a:br>
              <a:rPr lang="ru-RU" sz="3800" b="1" dirty="0">
                <a:latin typeface="Times New Roman" pitchFamily="18" charset="0"/>
                <a:cs typeface="Times New Roman" pitchFamily="18" charset="0"/>
              </a:rPr>
            </a:br>
            <a:r>
              <a:rPr lang="ru-RU" sz="3800" b="1" dirty="0" smtClean="0">
                <a:latin typeface="Times New Roman" pitchFamily="18" charset="0"/>
                <a:cs typeface="Times New Roman" pitchFamily="18" charset="0"/>
              </a:rPr>
              <a:t/>
            </a:r>
            <a:br>
              <a:rPr lang="ru-RU" sz="3800" b="1" dirty="0" smtClean="0">
                <a:latin typeface="Times New Roman" pitchFamily="18" charset="0"/>
                <a:cs typeface="Times New Roman" pitchFamily="18" charset="0"/>
              </a:rPr>
            </a:br>
            <a:r>
              <a:rPr lang="ru-RU" sz="3800" b="1" dirty="0">
                <a:latin typeface="Times New Roman" pitchFamily="18" charset="0"/>
                <a:cs typeface="Times New Roman" pitchFamily="18" charset="0"/>
              </a:rPr>
              <a:t/>
            </a:r>
            <a:br>
              <a:rPr lang="ru-RU" sz="3800" b="1" dirty="0">
                <a:latin typeface="Times New Roman" pitchFamily="18" charset="0"/>
                <a:cs typeface="Times New Roman" pitchFamily="18" charset="0"/>
              </a:rPr>
            </a:br>
            <a:r>
              <a:rPr lang="ru-RU" sz="3800" b="1" dirty="0" smtClean="0">
                <a:latin typeface="Times New Roman" pitchFamily="18" charset="0"/>
                <a:cs typeface="Times New Roman" pitchFamily="18" charset="0"/>
              </a:rPr>
              <a:t/>
            </a:r>
            <a:br>
              <a:rPr lang="ru-RU" sz="3800" b="1" dirty="0" smtClean="0">
                <a:latin typeface="Times New Roman" pitchFamily="18" charset="0"/>
                <a:cs typeface="Times New Roman" pitchFamily="18" charset="0"/>
              </a:rPr>
            </a:br>
            <a:r>
              <a:rPr lang="ru-RU" sz="3800" b="1" dirty="0">
                <a:latin typeface="Times New Roman" pitchFamily="18" charset="0"/>
                <a:cs typeface="Times New Roman" pitchFamily="18" charset="0"/>
              </a:rPr>
              <a:t/>
            </a:r>
            <a:br>
              <a:rPr lang="ru-RU" sz="3800" b="1" dirty="0">
                <a:latin typeface="Times New Roman" pitchFamily="18" charset="0"/>
                <a:cs typeface="Times New Roman" pitchFamily="18" charset="0"/>
              </a:rPr>
            </a:br>
            <a:r>
              <a:rPr lang="ru-RU" sz="3800" b="1" dirty="0" smtClean="0">
                <a:latin typeface="Times New Roman" pitchFamily="18" charset="0"/>
                <a:cs typeface="Times New Roman" pitchFamily="18" charset="0"/>
              </a:rPr>
              <a:t/>
            </a:r>
            <a:br>
              <a:rPr lang="ru-RU" sz="3800" b="1" dirty="0" smtClean="0">
                <a:latin typeface="Times New Roman" pitchFamily="18" charset="0"/>
                <a:cs typeface="Times New Roman" pitchFamily="18" charset="0"/>
              </a:rPr>
            </a:br>
            <a:r>
              <a:rPr lang="ru-RU" sz="3800" b="1" dirty="0">
                <a:latin typeface="Times New Roman" pitchFamily="18" charset="0"/>
                <a:cs typeface="Times New Roman" pitchFamily="18" charset="0"/>
              </a:rPr>
              <a:t/>
            </a:r>
            <a:br>
              <a:rPr lang="ru-RU" sz="3800" b="1" dirty="0">
                <a:latin typeface="Times New Roman" pitchFamily="18" charset="0"/>
                <a:cs typeface="Times New Roman" pitchFamily="18" charset="0"/>
              </a:rPr>
            </a:br>
            <a:r>
              <a:rPr lang="ru-RU" sz="3800" b="1" dirty="0" smtClean="0">
                <a:latin typeface="Times New Roman" pitchFamily="18" charset="0"/>
                <a:cs typeface="Times New Roman" pitchFamily="18" charset="0"/>
              </a:rPr>
              <a:t/>
            </a:r>
            <a:br>
              <a:rPr lang="ru-RU" sz="3800" b="1" dirty="0" smtClean="0">
                <a:latin typeface="Times New Roman" pitchFamily="18" charset="0"/>
                <a:cs typeface="Times New Roman" pitchFamily="18" charset="0"/>
              </a:rPr>
            </a:br>
            <a:r>
              <a:rPr lang="ru-RU" sz="3800" b="1" dirty="0">
                <a:latin typeface="Times New Roman" pitchFamily="18" charset="0"/>
                <a:cs typeface="Times New Roman" pitchFamily="18" charset="0"/>
              </a:rPr>
              <a:t/>
            </a:r>
            <a:br>
              <a:rPr lang="ru-RU" sz="3800" b="1" dirty="0">
                <a:latin typeface="Times New Roman" pitchFamily="18" charset="0"/>
                <a:cs typeface="Times New Roman" pitchFamily="18" charset="0"/>
              </a:rPr>
            </a:br>
            <a:r>
              <a:rPr lang="ru-RU" sz="3800" b="1" dirty="0" smtClean="0">
                <a:latin typeface="Times New Roman" pitchFamily="18" charset="0"/>
                <a:cs typeface="Times New Roman" pitchFamily="18" charset="0"/>
              </a:rPr>
              <a:t>Транспортное обеспечение </a:t>
            </a:r>
            <a:r>
              <a:rPr lang="ru-RU" sz="3800" b="1" dirty="0" smtClean="0">
                <a:solidFill>
                  <a:srgbClr val="FF0000"/>
                </a:solidFill>
                <a:latin typeface="Times New Roman" pitchFamily="18" charset="0"/>
                <a:cs typeface="Times New Roman" pitchFamily="18" charset="0"/>
              </a:rPr>
              <a:t>(статья 40)</a:t>
            </a:r>
            <a:br>
              <a:rPr lang="ru-RU" sz="3800" b="1" dirty="0" smtClean="0">
                <a:solidFill>
                  <a:srgbClr val="FF0000"/>
                </a:solidFill>
                <a:latin typeface="Times New Roman" pitchFamily="18" charset="0"/>
                <a:cs typeface="Times New Roman" pitchFamily="18" charset="0"/>
              </a:rPr>
            </a:br>
            <a:r>
              <a:rPr lang="ru-RU" sz="2700" b="1" dirty="0" smtClean="0">
                <a:solidFill>
                  <a:srgbClr val="FF0000"/>
                </a:solidFill>
                <a:latin typeface="Times New Roman" pitchFamily="18" charset="0"/>
                <a:cs typeface="Times New Roman" pitchFamily="18" charset="0"/>
              </a:rPr>
              <a:t>  </a:t>
            </a:r>
            <a:br>
              <a:rPr lang="ru-RU" sz="2700" b="1" dirty="0" smtClean="0">
                <a:solidFill>
                  <a:srgbClr val="FF0000"/>
                </a:solidFill>
                <a:latin typeface="Times New Roman" pitchFamily="18" charset="0"/>
                <a:cs typeface="Times New Roman" pitchFamily="18" charset="0"/>
              </a:rPr>
            </a:br>
            <a:r>
              <a:rPr lang="ru-RU" sz="2200" dirty="0" smtClean="0">
                <a:latin typeface="Times New Roman" pitchFamily="18" charset="0"/>
                <a:cs typeface="Times New Roman" pitchFamily="18" charset="0"/>
              </a:rPr>
              <a:t>1</a:t>
            </a:r>
            <a:r>
              <a:rPr lang="ru-RU" sz="2200" dirty="0">
                <a:latin typeface="Times New Roman" pitchFamily="18" charset="0"/>
                <a:cs typeface="Times New Roman" pitchFamily="18" charset="0"/>
              </a:rPr>
              <a:t>. Транспортное обеспечение обучающихся включает в себя организацию их бесплатной перевозки до образовательных организаций и обратно в случаях, установленных частью 2 настоящей статьи, а также предоставление в соответствии с законодательством Российской Федерации мер социальной поддержки при проезде на общественном транспорте.</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 </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2. Организация бесплатной перевозки обучающихся в государственных и муниципальных образовательных организациях, реализующих основные общеобразовательные программы, между поселениями осуществляется учредителями соответствующих образовательных организаций</a:t>
            </a:r>
            <a:r>
              <a:rPr lang="ru-RU" sz="2200" dirty="0" smtClean="0">
                <a:latin typeface="Times New Roman" pitchFamily="18" charset="0"/>
                <a:cs typeface="Times New Roman" pitchFamily="18" charset="0"/>
              </a:rPr>
              <a:t>.</a:t>
            </a:r>
            <a:r>
              <a:rPr lang="ru-RU" sz="2200" b="1" dirty="0" smtClean="0">
                <a:latin typeface="Times New Roman" pitchFamily="18" charset="0"/>
                <a:cs typeface="Times New Roman" pitchFamily="18" charset="0"/>
              </a:rPr>
              <a:t/>
            </a:r>
            <a:br>
              <a:rPr lang="ru-RU" sz="2200" b="1" dirty="0" smtClean="0">
                <a:latin typeface="Times New Roman" pitchFamily="18" charset="0"/>
                <a:cs typeface="Times New Roman" pitchFamily="18" charset="0"/>
              </a:rPr>
            </a:br>
            <a:endParaRPr lang="ru-RU" sz="2200" dirty="0">
              <a:latin typeface="Times New Roman" pitchFamily="18" charset="0"/>
              <a:cs typeface="Times New Roman" pitchFamily="18" charset="0"/>
            </a:endParaRPr>
          </a:p>
        </p:txBody>
      </p:sp>
      <p:pic>
        <p:nvPicPr>
          <p:cNvPr id="3" name="Рисунок 2"/>
          <p:cNvPicPr>
            <a:picLocks noChangeAspect="1"/>
          </p:cNvPicPr>
          <p:nvPr/>
        </p:nvPicPr>
        <p:blipFill>
          <a:blip r:embed="rId2">
            <a:extLst/>
          </a:blip>
          <a:stretch>
            <a:fillRect/>
          </a:stretch>
        </p:blipFill>
        <p:spPr>
          <a:xfrm>
            <a:off x="5868144" y="89744"/>
            <a:ext cx="2476500" cy="185261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Заголовок 1"/>
          <p:cNvSpPr>
            <a:spLocks noGrp="1"/>
          </p:cNvSpPr>
          <p:nvPr>
            <p:ph type="title"/>
          </p:nvPr>
        </p:nvSpPr>
        <p:spPr>
          <a:xfrm>
            <a:off x="457200" y="260350"/>
            <a:ext cx="8229600" cy="647700"/>
          </a:xfrm>
        </p:spPr>
        <p:txBody>
          <a:bodyPr/>
          <a:lstStyle/>
          <a:p>
            <a:pPr algn="ctr"/>
            <a:r>
              <a:rPr lang="ru-RU" altLang="ru-RU" sz="3600" b="1" smtClean="0">
                <a:latin typeface="Times New Roman" pitchFamily="18" charset="0"/>
                <a:cs typeface="Times New Roman" pitchFamily="18" charset="0"/>
              </a:rPr>
              <a:t>Охрана здоровья обучающихся</a:t>
            </a:r>
            <a:endParaRPr lang="ru-RU" altLang="ru-RU" sz="3600" b="1" smtClean="0"/>
          </a:p>
        </p:txBody>
      </p:sp>
      <p:sp>
        <p:nvSpPr>
          <p:cNvPr id="51203" name="Текст 2"/>
          <p:cNvSpPr>
            <a:spLocks noGrp="1"/>
          </p:cNvSpPr>
          <p:nvPr>
            <p:ph type="body" idx="1"/>
          </p:nvPr>
        </p:nvSpPr>
        <p:spPr>
          <a:xfrm>
            <a:off x="250825" y="908050"/>
            <a:ext cx="4246563" cy="433388"/>
          </a:xfrm>
        </p:spPr>
        <p:txBody>
          <a:bodyPr/>
          <a:lstStyle/>
          <a:p>
            <a:r>
              <a:rPr lang="ru-RU" altLang="ru-RU" sz="1400" smtClean="0">
                <a:solidFill>
                  <a:srgbClr val="FF0000"/>
                </a:solidFill>
                <a:latin typeface="Times New Roman" pitchFamily="18" charset="0"/>
                <a:cs typeface="Times New Roman" pitchFamily="18" charset="0"/>
              </a:rPr>
              <a:t>Закон «Об образовании» от 10 июля 1992 г.</a:t>
            </a:r>
          </a:p>
        </p:txBody>
      </p:sp>
      <p:sp>
        <p:nvSpPr>
          <p:cNvPr id="51204" name="Текст 3"/>
          <p:cNvSpPr>
            <a:spLocks noGrp="1"/>
          </p:cNvSpPr>
          <p:nvPr>
            <p:ph type="body" sz="half" idx="3"/>
          </p:nvPr>
        </p:nvSpPr>
        <p:spPr>
          <a:xfrm>
            <a:off x="4645025" y="908050"/>
            <a:ext cx="4248150" cy="433388"/>
          </a:xfrm>
        </p:spPr>
        <p:txBody>
          <a:bodyPr/>
          <a:lstStyle/>
          <a:p>
            <a:pPr algn="ctr"/>
            <a:r>
              <a:rPr lang="ru-RU" altLang="ru-RU" sz="1400" smtClean="0">
                <a:solidFill>
                  <a:srgbClr val="FF0000"/>
                </a:solidFill>
                <a:latin typeface="Times New Roman" pitchFamily="18" charset="0"/>
                <a:cs typeface="Times New Roman" pitchFamily="18" charset="0"/>
              </a:rPr>
              <a:t>Федеральный закон «Об образовании»  от 27 декабря 2012 года</a:t>
            </a:r>
          </a:p>
        </p:txBody>
      </p:sp>
      <p:sp>
        <p:nvSpPr>
          <p:cNvPr id="5" name="Объект 4"/>
          <p:cNvSpPr>
            <a:spLocks noGrp="1"/>
          </p:cNvSpPr>
          <p:nvPr>
            <p:ph sz="quarter" idx="2"/>
          </p:nvPr>
        </p:nvSpPr>
        <p:spPr>
          <a:xfrm>
            <a:off x="250825" y="1484313"/>
            <a:ext cx="4246563" cy="5257800"/>
          </a:xfrm>
        </p:spPr>
        <p:txBody>
          <a:bodyPr/>
          <a:lstStyle/>
          <a:p>
            <a:pPr marL="0" indent="0">
              <a:buFont typeface="Wingdings 2" pitchFamily="18" charset="2"/>
              <a:buNone/>
              <a:defRPr/>
            </a:pPr>
            <a:r>
              <a:rPr lang="ru-RU" sz="1400" b="1" dirty="0" smtClean="0">
                <a:solidFill>
                  <a:srgbClr val="FF0000"/>
                </a:solidFill>
                <a:latin typeface="Times New Roman" pitchFamily="18" charset="0"/>
                <a:cs typeface="Times New Roman" pitchFamily="18" charset="0"/>
              </a:rPr>
              <a:t>1</a:t>
            </a:r>
            <a:r>
              <a:rPr lang="ru-RU" sz="1400" b="1" dirty="0">
                <a:solidFill>
                  <a:srgbClr val="FF0000"/>
                </a:solidFill>
                <a:latin typeface="Times New Roman" pitchFamily="18" charset="0"/>
                <a:cs typeface="Times New Roman" pitchFamily="18" charset="0"/>
              </a:rPr>
              <a:t>.</a:t>
            </a:r>
            <a:r>
              <a:rPr lang="ru-RU" sz="1400" dirty="0">
                <a:latin typeface="Times New Roman" pitchFamily="18" charset="0"/>
                <a:cs typeface="Times New Roman" pitchFamily="18" charset="0"/>
              </a:rPr>
              <a:t> Образовательное учреждение создает условия, гарантирующие охрану и укрепление здоровья обучающихся, воспитанников.</a:t>
            </a:r>
          </a:p>
          <a:p>
            <a:pPr marL="0" indent="0">
              <a:buFont typeface="Wingdings 2" pitchFamily="18" charset="2"/>
              <a:buNone/>
              <a:defRPr/>
            </a:pPr>
            <a:r>
              <a:rPr lang="ru-RU" sz="1400" dirty="0" smtClean="0">
                <a:latin typeface="Times New Roman" pitchFamily="18" charset="0"/>
                <a:cs typeface="Times New Roman" pitchFamily="18" charset="0"/>
              </a:rPr>
              <a:t>Учебная </a:t>
            </a:r>
            <a:r>
              <a:rPr lang="ru-RU" sz="1400" dirty="0">
                <a:latin typeface="Times New Roman" pitchFamily="18" charset="0"/>
                <a:cs typeface="Times New Roman" pitchFamily="18" charset="0"/>
              </a:rPr>
              <a:t>нагрузка, в том числе </a:t>
            </a:r>
            <a:r>
              <a:rPr lang="ru-RU" sz="1400" dirty="0" err="1">
                <a:latin typeface="Times New Roman" pitchFamily="18" charset="0"/>
                <a:cs typeface="Times New Roman" pitchFamily="18" charset="0"/>
              </a:rPr>
              <a:t>внеучебная</a:t>
            </a:r>
            <a:r>
              <a:rPr lang="ru-RU" sz="1400" dirty="0">
                <a:latin typeface="Times New Roman" pitchFamily="18" charset="0"/>
                <a:cs typeface="Times New Roman" pitchFamily="18" charset="0"/>
              </a:rPr>
              <a:t> нагрузка, режим занятий обучающихся, воспитанников определяются уставом образовательного учреждения на основе рекомендаций, согласованных с органами здравоохранения.</a:t>
            </a:r>
          </a:p>
          <a:p>
            <a:pPr marL="0" indent="0">
              <a:buFont typeface="Wingdings 2" pitchFamily="18" charset="2"/>
              <a:buNone/>
              <a:defRPr/>
            </a:pPr>
            <a:r>
              <a:rPr lang="ru-RU" sz="1400" b="1" dirty="0" smtClean="0">
                <a:solidFill>
                  <a:srgbClr val="FF0000"/>
                </a:solidFill>
                <a:latin typeface="Times New Roman" pitchFamily="18" charset="0"/>
                <a:cs typeface="Times New Roman" pitchFamily="18" charset="0"/>
              </a:rPr>
              <a:t>2</a:t>
            </a:r>
            <a:r>
              <a:rPr lang="ru-RU" sz="1400" b="1" dirty="0">
                <a:solidFill>
                  <a:srgbClr val="FF0000"/>
                </a:solidFill>
                <a:latin typeface="Times New Roman" pitchFamily="18" charset="0"/>
                <a:cs typeface="Times New Roman" pitchFamily="18" charset="0"/>
              </a:rPr>
              <a:t>. </a:t>
            </a:r>
            <a:r>
              <a:rPr lang="ru-RU" sz="1400" dirty="0">
                <a:latin typeface="Times New Roman" pitchFamily="18" charset="0"/>
                <a:cs typeface="Times New Roman" pitchFamily="18" charset="0"/>
              </a:rPr>
              <a:t>Для детей, нуждающихся в длительном лечении, организуются оздоровительные образовательные учреждения, в том числе санаторного типа. Учебные занятия для таких детей могут проводиться образовательными учреждениями на дому или в лечебных учреждениях. Обеспечение указанных мероприятий является расходным обязательством субъекта Российской Федерации.</a:t>
            </a:r>
          </a:p>
          <a:p>
            <a:pPr marL="0" indent="0">
              <a:buFont typeface="Wingdings 2" pitchFamily="18" charset="2"/>
              <a:buNone/>
              <a:defRPr/>
            </a:pPr>
            <a:r>
              <a:rPr lang="ru-RU" sz="1400" b="1" dirty="0" smtClean="0">
                <a:solidFill>
                  <a:srgbClr val="FF0000"/>
                </a:solidFill>
                <a:latin typeface="Times New Roman" pitchFamily="18" charset="0"/>
                <a:cs typeface="Times New Roman" pitchFamily="18" charset="0"/>
              </a:rPr>
              <a:t>3</a:t>
            </a:r>
            <a:r>
              <a:rPr lang="ru-RU" sz="1400" b="1" dirty="0">
                <a:solidFill>
                  <a:srgbClr val="FF0000"/>
                </a:solidFill>
                <a:latin typeface="Times New Roman" pitchFamily="18" charset="0"/>
                <a:cs typeface="Times New Roman" pitchFamily="18" charset="0"/>
              </a:rPr>
              <a:t>. </a:t>
            </a:r>
            <a:r>
              <a:rPr lang="ru-RU" sz="1400" dirty="0">
                <a:latin typeface="Times New Roman" pitchFamily="18" charset="0"/>
                <a:cs typeface="Times New Roman" pitchFamily="18" charset="0"/>
              </a:rPr>
              <a:t>Педагогические работники образовательных учреждений обязаны проходить периодические бесплатные медицинские обследования, которые проводятся за счет средств учредителя.</a:t>
            </a:r>
          </a:p>
          <a:p>
            <a:pPr marL="0" indent="0">
              <a:buFont typeface="Wingdings 2" pitchFamily="18" charset="2"/>
              <a:buNone/>
              <a:defRPr/>
            </a:pPr>
            <a:r>
              <a:rPr lang="ru-RU" sz="1400" b="1" dirty="0" smtClean="0">
                <a:solidFill>
                  <a:srgbClr val="FF0000"/>
                </a:solidFill>
                <a:latin typeface="Times New Roman" pitchFamily="18" charset="0"/>
                <a:cs typeface="Times New Roman" pitchFamily="18" charset="0"/>
              </a:rPr>
              <a:t>4</a:t>
            </a:r>
            <a:r>
              <a:rPr lang="ru-RU" sz="1400" b="1" dirty="0">
                <a:solidFill>
                  <a:srgbClr val="FF0000"/>
                </a:solidFill>
                <a:latin typeface="Times New Roman" pitchFamily="18" charset="0"/>
                <a:cs typeface="Times New Roman" pitchFamily="18" charset="0"/>
              </a:rPr>
              <a:t>.</a:t>
            </a:r>
            <a:r>
              <a:rPr lang="ru-RU" sz="1400" dirty="0">
                <a:latin typeface="Times New Roman" pitchFamily="18" charset="0"/>
                <a:cs typeface="Times New Roman" pitchFamily="18" charset="0"/>
              </a:rPr>
              <a:t> Медицинское обслуживание обучающихся, воспитанников образовательного учреждения обеспечивают органы здравоохранения. </a:t>
            </a:r>
          </a:p>
          <a:p>
            <a:pPr>
              <a:defRPr/>
            </a:pPr>
            <a:endParaRPr lang="ru-RU" sz="1400" dirty="0">
              <a:latin typeface="Times New Roman" pitchFamily="18" charset="0"/>
              <a:cs typeface="Times New Roman" pitchFamily="18" charset="0"/>
            </a:endParaRPr>
          </a:p>
        </p:txBody>
      </p:sp>
      <p:sp>
        <p:nvSpPr>
          <p:cNvPr id="6" name="Объект 5"/>
          <p:cNvSpPr>
            <a:spLocks noGrp="1"/>
          </p:cNvSpPr>
          <p:nvPr>
            <p:ph sz="quarter" idx="4"/>
          </p:nvPr>
        </p:nvSpPr>
        <p:spPr>
          <a:xfrm>
            <a:off x="4645025" y="1484313"/>
            <a:ext cx="4248150" cy="5257800"/>
          </a:xfrm>
        </p:spPr>
        <p:txBody>
          <a:bodyPr/>
          <a:lstStyle/>
          <a:p>
            <a:pPr marL="0" indent="0">
              <a:buFont typeface="Wingdings 2" pitchFamily="18" charset="2"/>
              <a:buNone/>
              <a:defRPr/>
            </a:pPr>
            <a:r>
              <a:rPr lang="ru-RU" sz="1400" dirty="0">
                <a:latin typeface="Times New Roman" pitchFamily="18" charset="0"/>
                <a:cs typeface="Times New Roman" pitchFamily="18" charset="0"/>
              </a:rPr>
              <a:t>Охрана здоровья обучающихся включает в себя:</a:t>
            </a:r>
          </a:p>
          <a:p>
            <a:pPr marL="0" indent="0">
              <a:buFont typeface="Wingdings 2" pitchFamily="18" charset="2"/>
              <a:buNone/>
              <a:defRPr/>
            </a:pPr>
            <a:r>
              <a:rPr lang="ru-RU" sz="1400" b="1" dirty="0" smtClean="0">
                <a:solidFill>
                  <a:srgbClr val="FF0000"/>
                </a:solidFill>
                <a:latin typeface="Times New Roman" pitchFamily="18" charset="0"/>
                <a:cs typeface="Times New Roman" pitchFamily="18" charset="0"/>
              </a:rPr>
              <a:t>1</a:t>
            </a:r>
            <a:r>
              <a:rPr lang="ru-RU" sz="1400" b="1" dirty="0">
                <a:solidFill>
                  <a:srgbClr val="FF0000"/>
                </a:solidFill>
                <a:latin typeface="Times New Roman" pitchFamily="18" charset="0"/>
                <a:cs typeface="Times New Roman" pitchFamily="18" charset="0"/>
              </a:rPr>
              <a:t>)</a:t>
            </a:r>
            <a:r>
              <a:rPr lang="ru-RU" sz="1400" dirty="0">
                <a:latin typeface="Times New Roman" pitchFamily="18" charset="0"/>
                <a:cs typeface="Times New Roman" pitchFamily="18" charset="0"/>
              </a:rPr>
              <a:t> оказание первичной медико-санитарной помощи в порядке, установленном законодательством в сфере охраны здоровья;</a:t>
            </a:r>
          </a:p>
          <a:p>
            <a:pPr marL="0" indent="0">
              <a:buFont typeface="Wingdings 2" pitchFamily="18" charset="2"/>
              <a:buNone/>
              <a:defRPr/>
            </a:pPr>
            <a:r>
              <a:rPr lang="ru-RU" sz="1400" b="1" dirty="0">
                <a:solidFill>
                  <a:srgbClr val="FF0000"/>
                </a:solidFill>
                <a:latin typeface="Times New Roman" pitchFamily="18" charset="0"/>
                <a:cs typeface="Times New Roman" pitchFamily="18" charset="0"/>
              </a:rPr>
              <a:t>2)</a:t>
            </a:r>
            <a:r>
              <a:rPr lang="ru-RU" sz="1400" dirty="0">
                <a:latin typeface="Times New Roman" pitchFamily="18" charset="0"/>
                <a:cs typeface="Times New Roman" pitchFamily="18" charset="0"/>
              </a:rPr>
              <a:t> организацию питания </a:t>
            </a:r>
            <a:r>
              <a:rPr lang="ru-RU" sz="1400" dirty="0" smtClean="0">
                <a:latin typeface="Times New Roman" pitchFamily="18" charset="0"/>
                <a:cs typeface="Times New Roman" pitchFamily="18" charset="0"/>
              </a:rPr>
              <a:t>обучающихся;</a:t>
            </a:r>
          </a:p>
          <a:p>
            <a:pPr marL="0" indent="0">
              <a:buFont typeface="Wingdings 2" pitchFamily="18" charset="2"/>
              <a:buNone/>
              <a:defRPr/>
            </a:pPr>
            <a:r>
              <a:rPr lang="ru-RU" sz="1400" b="1" dirty="0" smtClean="0">
                <a:solidFill>
                  <a:srgbClr val="FF0000"/>
                </a:solidFill>
                <a:latin typeface="Times New Roman" pitchFamily="18" charset="0"/>
                <a:cs typeface="Times New Roman" pitchFamily="18" charset="0"/>
              </a:rPr>
              <a:t>3</a:t>
            </a:r>
            <a:r>
              <a:rPr lang="ru-RU" sz="1400" b="1" dirty="0">
                <a:solidFill>
                  <a:srgbClr val="FF0000"/>
                </a:solidFill>
                <a:latin typeface="Times New Roman" pitchFamily="18" charset="0"/>
                <a:cs typeface="Times New Roman" pitchFamily="18" charset="0"/>
              </a:rPr>
              <a:t>)</a:t>
            </a:r>
            <a:r>
              <a:rPr lang="ru-RU" sz="1400" dirty="0">
                <a:latin typeface="Times New Roman" pitchFamily="18" charset="0"/>
                <a:cs typeface="Times New Roman" pitchFamily="18" charset="0"/>
              </a:rPr>
              <a:t> определение оптимальной учебной, </a:t>
            </a:r>
            <a:r>
              <a:rPr lang="ru-RU" sz="1400" dirty="0" err="1">
                <a:latin typeface="Times New Roman" pitchFamily="18" charset="0"/>
                <a:cs typeface="Times New Roman" pitchFamily="18" charset="0"/>
              </a:rPr>
              <a:t>внеучебной</a:t>
            </a:r>
            <a:r>
              <a:rPr lang="ru-RU" sz="1400" dirty="0">
                <a:latin typeface="Times New Roman" pitchFamily="18" charset="0"/>
                <a:cs typeface="Times New Roman" pitchFamily="18" charset="0"/>
              </a:rPr>
              <a:t> нагрузки, режима учебных занятий и продолжительности каникул;</a:t>
            </a:r>
          </a:p>
          <a:p>
            <a:pPr marL="0" indent="0">
              <a:buFont typeface="Wingdings 2" pitchFamily="18" charset="2"/>
              <a:buNone/>
              <a:defRPr/>
            </a:pPr>
            <a:r>
              <a:rPr lang="ru-RU" sz="1400" b="1" dirty="0">
                <a:solidFill>
                  <a:srgbClr val="FF0000"/>
                </a:solidFill>
                <a:latin typeface="Times New Roman" pitchFamily="18" charset="0"/>
                <a:cs typeface="Times New Roman" pitchFamily="18" charset="0"/>
              </a:rPr>
              <a:t>4) </a:t>
            </a:r>
            <a:r>
              <a:rPr lang="ru-RU" sz="1400" dirty="0">
                <a:latin typeface="Times New Roman" pitchFamily="18" charset="0"/>
                <a:cs typeface="Times New Roman" pitchFamily="18" charset="0"/>
              </a:rPr>
              <a:t>пропаганду и обучение навыкам здорового образа жизни, требованиям охраны труда;</a:t>
            </a:r>
          </a:p>
          <a:p>
            <a:pPr marL="0" indent="0">
              <a:buFont typeface="Wingdings 2" pitchFamily="18" charset="2"/>
              <a:buNone/>
              <a:defRPr/>
            </a:pPr>
            <a:r>
              <a:rPr lang="ru-RU" sz="1400" b="1" dirty="0">
                <a:solidFill>
                  <a:srgbClr val="FF0000"/>
                </a:solidFill>
                <a:latin typeface="Times New Roman" pitchFamily="18" charset="0"/>
                <a:cs typeface="Times New Roman" pitchFamily="18" charset="0"/>
              </a:rPr>
              <a:t>5)</a:t>
            </a:r>
            <a:r>
              <a:rPr lang="ru-RU" sz="1400" dirty="0">
                <a:latin typeface="Times New Roman" pitchFamily="18" charset="0"/>
                <a:cs typeface="Times New Roman" pitchFamily="18" charset="0"/>
              </a:rPr>
              <a:t> организацию и создание условий для профилактики заболеваний и оздоровления обучающихся, для занятия ими физической культурой и спортом;</a:t>
            </a:r>
          </a:p>
          <a:p>
            <a:pPr marL="0" indent="0">
              <a:buFont typeface="Wingdings 2" pitchFamily="18" charset="2"/>
              <a:buNone/>
              <a:defRPr/>
            </a:pPr>
            <a:r>
              <a:rPr lang="ru-RU" sz="1400" b="1" dirty="0">
                <a:solidFill>
                  <a:srgbClr val="FF0000"/>
                </a:solidFill>
                <a:latin typeface="Times New Roman" pitchFamily="18" charset="0"/>
                <a:cs typeface="Times New Roman" pitchFamily="18" charset="0"/>
              </a:rPr>
              <a:t>6)</a:t>
            </a:r>
            <a:r>
              <a:rPr lang="ru-RU" sz="1400" dirty="0">
                <a:latin typeface="Times New Roman" pitchFamily="18" charset="0"/>
                <a:cs typeface="Times New Roman" pitchFamily="18" charset="0"/>
              </a:rPr>
              <a:t> прохождение обучающимися в соответствии с законодательством Российской Федерации периодических медицинских осмотров и диспансеризации;</a:t>
            </a:r>
          </a:p>
          <a:p>
            <a:pPr marL="0" indent="0">
              <a:buFont typeface="Wingdings 2" pitchFamily="18" charset="2"/>
              <a:buNone/>
              <a:defRPr/>
            </a:pPr>
            <a:r>
              <a:rPr lang="ru-RU" sz="1400" b="1" dirty="0">
                <a:solidFill>
                  <a:srgbClr val="FF0000"/>
                </a:solidFill>
                <a:latin typeface="Times New Roman" pitchFamily="18" charset="0"/>
                <a:cs typeface="Times New Roman" pitchFamily="18" charset="0"/>
              </a:rPr>
              <a:t>7)</a:t>
            </a:r>
            <a:r>
              <a:rPr lang="ru-RU" sz="1400" dirty="0">
                <a:latin typeface="Times New Roman" pitchFamily="18" charset="0"/>
                <a:cs typeface="Times New Roman" pitchFamily="18" charset="0"/>
              </a:rPr>
              <a:t> профилактику и запрещение курения, употребления алкогольных, слабоалкогольных напитков, пива, наркотических средств и психотропных веществ, их </a:t>
            </a:r>
            <a:r>
              <a:rPr lang="ru-RU" sz="1400" dirty="0" err="1">
                <a:latin typeface="Times New Roman" pitchFamily="18" charset="0"/>
                <a:cs typeface="Times New Roman" pitchFamily="18" charset="0"/>
              </a:rPr>
              <a:t>прекурсоров</a:t>
            </a:r>
            <a:r>
              <a:rPr lang="ru-RU" sz="1400" dirty="0">
                <a:latin typeface="Times New Roman" pitchFamily="18" charset="0"/>
                <a:cs typeface="Times New Roman" pitchFamily="18" charset="0"/>
              </a:rPr>
              <a:t> и аналогов и других одурманивающих веществ;</a:t>
            </a:r>
          </a:p>
          <a:p>
            <a:pPr>
              <a:defRPr/>
            </a:pPr>
            <a:endParaRPr lang="ru-RU" sz="1400" dirty="0">
              <a:latin typeface="Times New Roman" pitchFamily="18" charset="0"/>
              <a:cs typeface="Times New Roman" pitchFamily="18" charset="0"/>
            </a:endParaRPr>
          </a:p>
        </p:txBody>
      </p:sp>
      <p:pic>
        <p:nvPicPr>
          <p:cNvPr id="51207" name="Рисунок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38" y="0"/>
            <a:ext cx="747712"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Заголовок 1"/>
          <p:cNvSpPr>
            <a:spLocks noGrp="1"/>
          </p:cNvSpPr>
          <p:nvPr>
            <p:ph type="title"/>
          </p:nvPr>
        </p:nvSpPr>
        <p:spPr>
          <a:xfrm>
            <a:off x="457200" y="704850"/>
            <a:ext cx="8229600" cy="708025"/>
          </a:xfrm>
        </p:spPr>
        <p:txBody>
          <a:bodyPr/>
          <a:lstStyle/>
          <a:p>
            <a:pPr algn="ctr"/>
            <a:r>
              <a:rPr lang="ru-RU" altLang="ru-RU" sz="3800" b="1" smtClean="0">
                <a:latin typeface="Times New Roman" pitchFamily="18" charset="0"/>
                <a:cs typeface="Times New Roman" pitchFamily="18" charset="0"/>
              </a:rPr>
              <a:t>Охрана здоровья обучающихся</a:t>
            </a:r>
            <a:endParaRPr lang="ru-RU" altLang="ru-RU" sz="3800" smtClean="0">
              <a:latin typeface="Times New Roman" pitchFamily="18" charset="0"/>
              <a:cs typeface="Times New Roman" pitchFamily="18" charset="0"/>
            </a:endParaRPr>
          </a:p>
        </p:txBody>
      </p:sp>
      <p:sp>
        <p:nvSpPr>
          <p:cNvPr id="3" name="Объект 2"/>
          <p:cNvSpPr>
            <a:spLocks noGrp="1"/>
          </p:cNvSpPr>
          <p:nvPr>
            <p:ph sz="half" idx="1"/>
          </p:nvPr>
        </p:nvSpPr>
        <p:spPr>
          <a:xfrm>
            <a:off x="457200" y="1920875"/>
            <a:ext cx="4038600" cy="4433888"/>
          </a:xfrm>
        </p:spPr>
        <p:txBody>
          <a:bodyPr/>
          <a:lstStyle/>
          <a:p>
            <a:pPr marL="0" indent="0">
              <a:buFont typeface="Wingdings 2" pitchFamily="18" charset="2"/>
              <a:buNone/>
              <a:defRPr/>
            </a:pPr>
            <a:r>
              <a:rPr lang="ru-RU" sz="1400" dirty="0">
                <a:latin typeface="Times New Roman" pitchFamily="18" charset="0"/>
                <a:cs typeface="Times New Roman" pitchFamily="18" charset="0"/>
              </a:rPr>
              <a:t>Образовательное учреждение обязано предоставить помещение с соответствующими условиями для работы медицинских работников.</a:t>
            </a:r>
          </a:p>
          <a:p>
            <a:pPr marL="0" indent="0">
              <a:buFont typeface="Wingdings 2" pitchFamily="18" charset="2"/>
              <a:buNone/>
              <a:defRPr/>
            </a:pPr>
            <a:r>
              <a:rPr lang="ru-RU" sz="1400" b="1" dirty="0" smtClean="0">
                <a:solidFill>
                  <a:srgbClr val="FF0000"/>
                </a:solidFill>
                <a:latin typeface="Times New Roman" pitchFamily="18" charset="0"/>
                <a:cs typeface="Times New Roman" pitchFamily="18" charset="0"/>
              </a:rPr>
              <a:t>5</a:t>
            </a:r>
            <a:r>
              <a:rPr lang="ru-RU" sz="1400" b="1" dirty="0">
                <a:solidFill>
                  <a:srgbClr val="FF0000"/>
                </a:solidFill>
                <a:latin typeface="Times New Roman" pitchFamily="18" charset="0"/>
                <a:cs typeface="Times New Roman" pitchFamily="18" charset="0"/>
              </a:rPr>
              <a:t>.</a:t>
            </a:r>
            <a:r>
              <a:rPr lang="ru-RU" sz="1400" dirty="0">
                <a:latin typeface="Times New Roman" pitchFamily="18" charset="0"/>
                <a:cs typeface="Times New Roman" pitchFamily="18" charset="0"/>
              </a:rPr>
              <a:t> Расписание занятий в образовательном учреждении должно предусматривать перерыв достаточной продолжительности для питания обучающихся, воспитанников.</a:t>
            </a:r>
          </a:p>
          <a:p>
            <a:pPr marL="0" indent="0">
              <a:buFont typeface="Wingdings 2" pitchFamily="18" charset="2"/>
              <a:buNone/>
              <a:defRPr/>
            </a:pPr>
            <a:r>
              <a:rPr lang="ru-RU" sz="1400" dirty="0" smtClean="0">
                <a:latin typeface="Times New Roman" pitchFamily="18" charset="0"/>
                <a:cs typeface="Times New Roman" pitchFamily="18" charset="0"/>
              </a:rPr>
              <a:t>Организация </a:t>
            </a:r>
            <a:r>
              <a:rPr lang="ru-RU" sz="1400" dirty="0">
                <a:latin typeface="Times New Roman" pitchFamily="18" charset="0"/>
                <a:cs typeface="Times New Roman" pitchFamily="18" charset="0"/>
              </a:rPr>
              <a:t>питания в образовательном учреждении возлагается на образовательные учреждения. В образовательном учреждении должно быть предусмотрено помещение для питания обучающихся, воспитанников.</a:t>
            </a:r>
          </a:p>
          <a:p>
            <a:pPr marL="0" indent="0">
              <a:buFont typeface="Wingdings 2" pitchFamily="18" charset="2"/>
              <a:buNone/>
              <a:defRPr/>
            </a:pPr>
            <a:r>
              <a:rPr lang="ru-RU" sz="1400" b="1" dirty="0" smtClean="0">
                <a:solidFill>
                  <a:srgbClr val="FF0000"/>
                </a:solidFill>
                <a:latin typeface="Times New Roman" pitchFamily="18" charset="0"/>
                <a:cs typeface="Times New Roman" pitchFamily="18" charset="0"/>
              </a:rPr>
              <a:t>7</a:t>
            </a:r>
            <a:r>
              <a:rPr lang="ru-RU" sz="1400" b="1" dirty="0">
                <a:solidFill>
                  <a:srgbClr val="FF0000"/>
                </a:solidFill>
                <a:latin typeface="Times New Roman" pitchFamily="18" charset="0"/>
                <a:cs typeface="Times New Roman" pitchFamily="18" charset="0"/>
              </a:rPr>
              <a:t>.</a:t>
            </a:r>
            <a:r>
              <a:rPr lang="ru-RU" sz="1400" dirty="0">
                <a:latin typeface="Times New Roman" pitchFamily="18" charset="0"/>
                <a:cs typeface="Times New Roman" pitchFamily="18" charset="0"/>
              </a:rPr>
              <a:t> Ответственность за создание необходимых условий для учебы, труда и отдыха обучающихся, воспитанников образовательных учреждений несут должностные лица образовательных учреждений в соответствии с законодательством Российской Федерации и уставом данного образовательного учреждения.</a:t>
            </a:r>
          </a:p>
          <a:p>
            <a:pPr>
              <a:defRPr/>
            </a:pPr>
            <a:endParaRPr lang="ru-RU" sz="1400" dirty="0">
              <a:latin typeface="Times New Roman" pitchFamily="18" charset="0"/>
              <a:cs typeface="Times New Roman" pitchFamily="18" charset="0"/>
            </a:endParaRPr>
          </a:p>
        </p:txBody>
      </p:sp>
      <p:sp>
        <p:nvSpPr>
          <p:cNvPr id="4" name="Объект 3"/>
          <p:cNvSpPr>
            <a:spLocks noGrp="1"/>
          </p:cNvSpPr>
          <p:nvPr>
            <p:ph sz="half" idx="2"/>
          </p:nvPr>
        </p:nvSpPr>
        <p:spPr>
          <a:xfrm>
            <a:off x="4648200" y="1920875"/>
            <a:ext cx="4038600" cy="4433888"/>
          </a:xfrm>
        </p:spPr>
        <p:txBody>
          <a:bodyPr/>
          <a:lstStyle/>
          <a:p>
            <a:pPr marL="0" indent="0">
              <a:buFont typeface="Wingdings 2" pitchFamily="18" charset="2"/>
              <a:buNone/>
              <a:defRPr/>
            </a:pPr>
            <a:r>
              <a:rPr lang="ru-RU" sz="1400" b="1" dirty="0">
                <a:solidFill>
                  <a:srgbClr val="FF0000"/>
                </a:solidFill>
                <a:latin typeface="Times New Roman" pitchFamily="18" charset="0"/>
                <a:cs typeface="Times New Roman" pitchFamily="18" charset="0"/>
              </a:rPr>
              <a:t>8) </a:t>
            </a:r>
            <a:r>
              <a:rPr lang="ru-RU" sz="1400" dirty="0">
                <a:latin typeface="Times New Roman" pitchFamily="18" charset="0"/>
                <a:cs typeface="Times New Roman" pitchFamily="18" charset="0"/>
              </a:rPr>
              <a:t>обеспечение безопасности обучающихся во время пребывания в организации, осуществляющей образовательную деятельность;</a:t>
            </a:r>
          </a:p>
          <a:p>
            <a:pPr marL="0" indent="0">
              <a:buFont typeface="Wingdings 2" pitchFamily="18" charset="2"/>
              <a:buNone/>
              <a:defRPr/>
            </a:pPr>
            <a:r>
              <a:rPr lang="ru-RU" sz="1400" b="1" dirty="0">
                <a:solidFill>
                  <a:srgbClr val="FF0000"/>
                </a:solidFill>
                <a:latin typeface="Times New Roman" pitchFamily="18" charset="0"/>
                <a:cs typeface="Times New Roman" pitchFamily="18" charset="0"/>
              </a:rPr>
              <a:t>9) </a:t>
            </a:r>
            <a:r>
              <a:rPr lang="ru-RU" sz="1400" dirty="0">
                <a:latin typeface="Times New Roman" pitchFamily="18" charset="0"/>
                <a:cs typeface="Times New Roman" pitchFamily="18" charset="0"/>
              </a:rPr>
              <a:t>профилактику несчастных случаев с обучающимися во время пребывания в организации, осуществляющей образовательную деятельность;</a:t>
            </a:r>
          </a:p>
          <a:p>
            <a:pPr marL="0" indent="0">
              <a:buFont typeface="Wingdings 2" pitchFamily="18" charset="2"/>
              <a:buNone/>
              <a:defRPr/>
            </a:pPr>
            <a:r>
              <a:rPr lang="ru-RU" sz="1400" b="1" dirty="0">
                <a:solidFill>
                  <a:srgbClr val="FF0000"/>
                </a:solidFill>
                <a:latin typeface="Times New Roman" pitchFamily="18" charset="0"/>
                <a:cs typeface="Times New Roman" pitchFamily="18" charset="0"/>
              </a:rPr>
              <a:t>10)</a:t>
            </a:r>
            <a:r>
              <a:rPr lang="ru-RU" sz="1400" dirty="0">
                <a:latin typeface="Times New Roman" pitchFamily="18" charset="0"/>
                <a:cs typeface="Times New Roman" pitchFamily="18" charset="0"/>
              </a:rPr>
              <a:t> проведение санитарно-противоэпидемических и профилактических мероприятий.</a:t>
            </a:r>
          </a:p>
          <a:p>
            <a:pPr>
              <a:defRPr/>
            </a:pPr>
            <a:endParaRPr lang="ru-RU" sz="1400" dirty="0">
              <a:latin typeface="Times New Roman" pitchFamily="18" charset="0"/>
              <a:cs typeface="Times New Roman" pitchFamily="18" charset="0"/>
            </a:endParaRPr>
          </a:p>
        </p:txBody>
      </p:sp>
      <p:pic>
        <p:nvPicPr>
          <p:cNvPr id="5" name="Рисунок 4"/>
          <p:cNvPicPr>
            <a:picLocks noChangeAspect="1"/>
          </p:cNvPicPr>
          <p:nvPr/>
        </p:nvPicPr>
        <p:blipFill>
          <a:blip r:embed="rId2">
            <a:extLst/>
          </a:blip>
          <a:stretch>
            <a:fillRect/>
          </a:stretch>
        </p:blipFill>
        <p:spPr>
          <a:xfrm>
            <a:off x="5796136" y="4215296"/>
            <a:ext cx="2265040" cy="221407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8305800" cy="6264696"/>
          </a:xfrm>
          <a:ln>
            <a:miter lim="800000"/>
            <a:headEnd/>
            <a:tailEnd/>
          </a:ln>
          <a:extLst/>
        </p:spPr>
        <p:txBody>
          <a:bodyPr/>
          <a:lstStyle/>
          <a:p>
            <a:pPr algn="ctr">
              <a:defRPr/>
            </a:pPr>
            <a:r>
              <a:rPr lang="ru-RU" sz="3800" dirty="0" smtClean="0">
                <a:solidFill>
                  <a:schemeClr val="tx1"/>
                </a:solidFill>
                <a:latin typeface="Times New Roman" pitchFamily="18" charset="0"/>
                <a:cs typeface="Times New Roman" pitchFamily="18" charset="0"/>
              </a:rPr>
              <a:t>Дисциплинарная ответственность обучающихся</a:t>
            </a:r>
            <a:r>
              <a:rPr lang="ru-RU" sz="3800" dirty="0" smtClean="0">
                <a:latin typeface="Times New Roman" pitchFamily="18" charset="0"/>
                <a:cs typeface="Times New Roman" pitchFamily="18" charset="0"/>
              </a:rPr>
              <a:t/>
            </a:r>
            <a:br>
              <a:rPr lang="ru-RU" sz="3800" dirty="0" smtClean="0">
                <a:latin typeface="Times New Roman" pitchFamily="18" charset="0"/>
                <a:cs typeface="Times New Roman" pitchFamily="18" charset="0"/>
              </a:rPr>
            </a:br>
            <a:r>
              <a:rPr lang="ru-RU" sz="3800" dirty="0" smtClean="0">
                <a:latin typeface="Times New Roman" pitchFamily="18" charset="0"/>
                <a:cs typeface="Times New Roman" pitchFamily="18" charset="0"/>
              </a:rPr>
              <a:t/>
            </a:r>
            <a:br>
              <a:rPr lang="ru-RU" sz="3800" dirty="0" smtClean="0">
                <a:latin typeface="Times New Roman" pitchFamily="18" charset="0"/>
                <a:cs typeface="Times New Roman" pitchFamily="18" charset="0"/>
              </a:rPr>
            </a:br>
            <a:r>
              <a:rPr lang="ru-RU" sz="2900" dirty="0" smtClean="0">
                <a:latin typeface="Times New Roman" pitchFamily="18" charset="0"/>
                <a:cs typeface="Times New Roman" pitchFamily="18" charset="0"/>
              </a:rPr>
              <a:t>Федеральный закон от 29.12.2012 № 273-ФЗ "Об образовании в Российской Федерации" определяет три вида дисциплинарных взысканий: </a:t>
            </a:r>
            <a:br>
              <a:rPr lang="ru-RU" sz="2900" dirty="0" smtClean="0">
                <a:latin typeface="Times New Roman" pitchFamily="18" charset="0"/>
                <a:cs typeface="Times New Roman" pitchFamily="18" charset="0"/>
              </a:rPr>
            </a:br>
            <a:r>
              <a:rPr lang="ru-RU" sz="2900" b="1" dirty="0" smtClean="0">
                <a:solidFill>
                  <a:srgbClr val="FF0000"/>
                </a:solidFill>
                <a:latin typeface="Times New Roman" pitchFamily="18" charset="0"/>
                <a:cs typeface="Times New Roman" pitchFamily="18" charset="0"/>
              </a:rPr>
              <a:t>замечание, выговор,</a:t>
            </a:r>
            <a:r>
              <a:rPr lang="ru-RU" sz="2900" dirty="0" smtClean="0">
                <a:latin typeface="Times New Roman" pitchFamily="18" charset="0"/>
                <a:cs typeface="Times New Roman" pitchFamily="18" charset="0"/>
              </a:rPr>
              <a:t> </a:t>
            </a:r>
            <a:r>
              <a:rPr lang="ru-RU" sz="2900" b="1" dirty="0" smtClean="0">
                <a:solidFill>
                  <a:srgbClr val="FF0000"/>
                </a:solidFill>
                <a:latin typeface="Times New Roman" pitchFamily="18" charset="0"/>
                <a:cs typeface="Times New Roman" pitchFamily="18" charset="0"/>
              </a:rPr>
              <a:t>отчисление.</a:t>
            </a:r>
            <a:r>
              <a:rPr lang="ru-RU" sz="2900" dirty="0" smtClean="0">
                <a:latin typeface="Times New Roman" pitchFamily="18" charset="0"/>
                <a:cs typeface="Times New Roman" pitchFamily="18" charset="0"/>
              </a:rPr>
              <a:t> </a:t>
            </a:r>
            <a:br>
              <a:rPr lang="ru-RU" sz="2900" dirty="0" smtClean="0">
                <a:latin typeface="Times New Roman" pitchFamily="18" charset="0"/>
                <a:cs typeface="Times New Roman" pitchFamily="18" charset="0"/>
              </a:rPr>
            </a:br>
            <a:r>
              <a:rPr lang="ru-RU" sz="2900" dirty="0" smtClean="0">
                <a:latin typeface="Times New Roman" pitchFamily="18" charset="0"/>
                <a:cs typeface="Times New Roman" pitchFamily="18" charset="0"/>
              </a:rPr>
              <a:t/>
            </a:r>
            <a:br>
              <a:rPr lang="ru-RU" sz="2900" dirty="0" smtClean="0">
                <a:latin typeface="Times New Roman" pitchFamily="18" charset="0"/>
                <a:cs typeface="Times New Roman" pitchFamily="18" charset="0"/>
              </a:rPr>
            </a:br>
            <a:r>
              <a:rPr lang="ru-RU" sz="2900" dirty="0" smtClean="0">
                <a:latin typeface="Times New Roman" pitchFamily="18" charset="0"/>
                <a:cs typeface="Times New Roman" pitchFamily="18" charset="0"/>
              </a:rPr>
              <a:t/>
            </a:r>
            <a:br>
              <a:rPr lang="ru-RU" sz="2900" dirty="0" smtClean="0">
                <a:latin typeface="Times New Roman" pitchFamily="18" charset="0"/>
                <a:cs typeface="Times New Roman" pitchFamily="18" charset="0"/>
              </a:rPr>
            </a:br>
            <a:r>
              <a:rPr lang="ru-RU" sz="3800" dirty="0" smtClean="0">
                <a:latin typeface="Times New Roman" pitchFamily="18" charset="0"/>
                <a:cs typeface="Times New Roman" pitchFamily="18" charset="0"/>
              </a:rPr>
              <a:t/>
            </a:r>
            <a:br>
              <a:rPr lang="ru-RU" sz="3800" dirty="0" smtClean="0">
                <a:latin typeface="Times New Roman" pitchFamily="18" charset="0"/>
                <a:cs typeface="Times New Roman" pitchFamily="18" charset="0"/>
              </a:rPr>
            </a:br>
            <a:endParaRPr lang="ru-RU" sz="3800" dirty="0">
              <a:latin typeface="Times New Roman" pitchFamily="18" charset="0"/>
              <a:cs typeface="Times New Roman" pitchFamily="18" charset="0"/>
            </a:endParaRPr>
          </a:p>
        </p:txBody>
      </p:sp>
      <p:pic>
        <p:nvPicPr>
          <p:cNvPr id="3" name="Рисунок 2"/>
          <p:cNvPicPr>
            <a:picLocks noChangeAspect="1"/>
          </p:cNvPicPr>
          <p:nvPr/>
        </p:nvPicPr>
        <p:blipFill>
          <a:blip r:embed="rId2">
            <a:extLst/>
          </a:blip>
          <a:stretch>
            <a:fillRect/>
          </a:stretch>
        </p:blipFill>
        <p:spPr>
          <a:xfrm>
            <a:off x="3275856" y="4646116"/>
            <a:ext cx="2093218" cy="209321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653870"/>
          </a:xfrm>
          <a:ln>
            <a:miter lim="800000"/>
            <a:headEnd/>
            <a:tailEnd/>
          </a:ln>
        </p:spPr>
        <p:txBody>
          <a:bodyPr>
            <a:normAutofit fontScale="90000"/>
          </a:bodyPr>
          <a:lstStyle/>
          <a:p>
            <a:pPr algn="ctr">
              <a:defRPr/>
            </a:pPr>
            <a:r>
              <a:rPr lang="ru-RU" sz="3200" dirty="0" smtClean="0">
                <a:solidFill>
                  <a:schemeClr val="tx1"/>
                </a:solidFill>
                <a:latin typeface="Times New Roman" pitchFamily="18" charset="0"/>
                <a:cs typeface="Times New Roman" pitchFamily="18" charset="0"/>
              </a:rPr>
              <a:t>Дисциплинарная ответственность обучающихся</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3200" b="1" dirty="0" smtClean="0">
                <a:solidFill>
                  <a:srgbClr val="FF0000"/>
                </a:solidFill>
                <a:latin typeface="Times New Roman" pitchFamily="18" charset="0"/>
                <a:cs typeface="Times New Roman" pitchFamily="18" charset="0"/>
              </a:rPr>
              <a:t>Замечание и выговор </a:t>
            </a:r>
            <a:r>
              <a:rPr lang="ru-RU" sz="3200" dirty="0" smtClean="0">
                <a:solidFill>
                  <a:schemeClr val="tx1"/>
                </a:solidFill>
                <a:latin typeface="Times New Roman" pitchFamily="18" charset="0"/>
                <a:cs typeface="Times New Roman" pitchFamily="18" charset="0"/>
              </a:rPr>
              <a:t>как мера дисциплинарного взыскания может быть применена к обучающимся с 5-го класса.</a:t>
            </a:r>
            <a:br>
              <a:rPr lang="ru-RU" sz="3200" dirty="0" smtClean="0">
                <a:solidFill>
                  <a:schemeClr val="tx1"/>
                </a:solidFill>
                <a:latin typeface="Times New Roman" pitchFamily="18" charset="0"/>
                <a:cs typeface="Times New Roman" pitchFamily="18" charset="0"/>
              </a:rPr>
            </a:b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r>
              <a:rPr lang="ru-RU" sz="2800" dirty="0" smtClean="0">
                <a:solidFill>
                  <a:schemeClr val="tx1"/>
                </a:solidFill>
                <a:latin typeface="Times New Roman" pitchFamily="18" charset="0"/>
                <a:cs typeface="Times New Roman" pitchFamily="18" charset="0"/>
              </a:rPr>
              <a:t>За неоднократное совершение дисциплинарных проступков, предусмотренных </a:t>
            </a:r>
            <a:r>
              <a:rPr lang="ru-RU" sz="2800" dirty="0" smtClean="0">
                <a:solidFill>
                  <a:schemeClr val="tx1"/>
                </a:solidFill>
                <a:latin typeface="Times New Roman" pitchFamily="18" charset="0"/>
                <a:cs typeface="Times New Roman" pitchFamily="18" charset="0"/>
                <a:hlinkClick r:id=""/>
              </a:rPr>
              <a:t>частью 4 статьи 43 Закона, допускается </a:t>
            </a:r>
            <a:r>
              <a:rPr lang="ru-RU" sz="2800" dirty="0" smtClean="0">
                <a:solidFill>
                  <a:schemeClr val="tx1"/>
                </a:solidFill>
                <a:latin typeface="Times New Roman" pitchFamily="18" charset="0"/>
                <a:cs typeface="Times New Roman" pitchFamily="18" charset="0"/>
              </a:rPr>
              <a:t> применение отчисления </a:t>
            </a:r>
            <a:r>
              <a:rPr lang="ru-RU" sz="2800" smtClean="0">
                <a:solidFill>
                  <a:schemeClr val="tx1"/>
                </a:solidFill>
                <a:latin typeface="Times New Roman" pitchFamily="18" charset="0"/>
                <a:cs typeface="Times New Roman" pitchFamily="18" charset="0"/>
              </a:rPr>
              <a:t>к обучающегося, </a:t>
            </a:r>
            <a:r>
              <a:rPr lang="ru-RU" sz="2800" dirty="0" smtClean="0">
                <a:solidFill>
                  <a:schemeClr val="tx1"/>
                </a:solidFill>
                <a:latin typeface="Times New Roman" pitchFamily="18" charset="0"/>
                <a:cs typeface="Times New Roman" pitchFamily="18" charset="0"/>
              </a:rPr>
              <a:t>достигшего возраста </a:t>
            </a:r>
            <a:r>
              <a:rPr lang="ru-RU" sz="2800" smtClean="0">
                <a:solidFill>
                  <a:schemeClr val="tx1"/>
                </a:solidFill>
                <a:latin typeface="Times New Roman" pitchFamily="18" charset="0"/>
                <a:cs typeface="Times New Roman" pitchFamily="18" charset="0"/>
              </a:rPr>
              <a:t>15 лет.</a:t>
            </a:r>
            <a:r>
              <a:rPr lang="ru-RU" sz="3200" dirty="0" smtClean="0">
                <a:solidFill>
                  <a:schemeClr val="tx1"/>
                </a:solidFill>
                <a:latin typeface="Times New Roman" pitchFamily="18" charset="0"/>
                <a:cs typeface="Times New Roman" pitchFamily="18" charset="0"/>
              </a:rPr>
              <a:t/>
            </a:r>
            <a:br>
              <a:rPr lang="ru-RU" sz="3200" dirty="0" smtClean="0">
                <a:solidFill>
                  <a:schemeClr val="tx1"/>
                </a:solidFill>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461216"/>
          </a:xfrm>
          <a:ln>
            <a:miter lim="800000"/>
            <a:headEnd/>
            <a:tailEnd/>
          </a:ln>
          <a:extLst/>
        </p:spPr>
        <p:txBody>
          <a:bodyPr/>
          <a:lstStyle/>
          <a:p>
            <a:pPr algn="ctr">
              <a:defRPr/>
            </a:pPr>
            <a:r>
              <a:rPr lang="ru-RU" sz="2800" dirty="0">
                <a:solidFill>
                  <a:schemeClr val="tx1"/>
                </a:solidFill>
                <a:latin typeface="Times New Roman" pitchFamily="18" charset="0"/>
                <a:cs typeface="Times New Roman" pitchFamily="18" charset="0"/>
              </a:rPr>
              <a:t>Рекомендации о мерах, которые необходимо принять субъектам РФ  при подготовке к реализации ФЗ №273 даны в Письме </a:t>
            </a:r>
            <a:r>
              <a:rPr lang="ru-RU" sz="2800" dirty="0" err="1">
                <a:solidFill>
                  <a:schemeClr val="tx1"/>
                </a:solidFill>
                <a:latin typeface="Times New Roman" pitchFamily="18" charset="0"/>
                <a:cs typeface="Times New Roman" pitchFamily="18" charset="0"/>
              </a:rPr>
              <a:t>Минобрнауки</a:t>
            </a:r>
            <a:r>
              <a:rPr lang="ru-RU" sz="2800" dirty="0">
                <a:solidFill>
                  <a:schemeClr val="tx1"/>
                </a:solidFill>
                <a:latin typeface="Times New Roman" pitchFamily="18" charset="0"/>
                <a:cs typeface="Times New Roman" pitchFamily="18" charset="0"/>
              </a:rPr>
              <a:t> 01.04.2013 г. №ИР-170/17 </a:t>
            </a:r>
            <a:r>
              <a:rPr lang="ru-RU" sz="2800" dirty="0" smtClean="0">
                <a:solidFill>
                  <a:schemeClr val="tx1"/>
                </a:solidFill>
                <a:latin typeface="Times New Roman" pitchFamily="18" charset="0"/>
                <a:cs typeface="Times New Roman" pitchFamily="18" charset="0"/>
              </a:rPr>
              <a:t>.</a:t>
            </a:r>
            <a:br>
              <a:rPr lang="ru-RU" sz="2800" dirty="0" smtClean="0">
                <a:solidFill>
                  <a:schemeClr val="tx1"/>
                </a:solidFill>
                <a:latin typeface="Times New Roman" pitchFamily="18" charset="0"/>
                <a:cs typeface="Times New Roman" pitchFamily="18" charset="0"/>
              </a:rPr>
            </a:br>
            <a:r>
              <a:rPr lang="ru-RU" sz="2800" dirty="0">
                <a:solidFill>
                  <a:schemeClr val="tx1"/>
                </a:solidFill>
                <a:latin typeface="Times New Roman" pitchFamily="18" charset="0"/>
                <a:cs typeface="Times New Roman" pitchFamily="18" charset="0"/>
              </a:rPr>
              <a:t/>
            </a:r>
            <a:br>
              <a:rPr lang="ru-RU" sz="2800" dirty="0">
                <a:solidFill>
                  <a:schemeClr val="tx1"/>
                </a:solidFill>
                <a:latin typeface="Times New Roman" pitchFamily="18" charset="0"/>
                <a:cs typeface="Times New Roman" pitchFamily="18" charset="0"/>
              </a:rPr>
            </a:br>
            <a:r>
              <a:rPr lang="ru-RU" sz="2800" dirty="0" smtClean="0">
                <a:solidFill>
                  <a:schemeClr val="tx1"/>
                </a:solidFill>
                <a:latin typeface="Times New Roman" pitchFamily="18" charset="0"/>
                <a:cs typeface="Times New Roman" pitchFamily="18" charset="0"/>
              </a:rPr>
              <a:t/>
            </a:r>
            <a:br>
              <a:rPr lang="ru-RU" sz="2800" dirty="0" smtClean="0">
                <a:solidFill>
                  <a:schemeClr val="tx1"/>
                </a:solidFill>
                <a:latin typeface="Times New Roman" pitchFamily="18" charset="0"/>
                <a:cs typeface="Times New Roman" pitchFamily="18" charset="0"/>
              </a:rPr>
            </a:br>
            <a:r>
              <a:rPr lang="ru-RU" sz="2800" dirty="0">
                <a:solidFill>
                  <a:schemeClr val="tx1"/>
                </a:solidFill>
                <a:latin typeface="Times New Roman" pitchFamily="18" charset="0"/>
                <a:cs typeface="Times New Roman" pitchFamily="18" charset="0"/>
              </a:rPr>
              <a:t/>
            </a:r>
            <a:br>
              <a:rPr lang="ru-RU" sz="2800" dirty="0">
                <a:solidFill>
                  <a:schemeClr val="tx1"/>
                </a:solidFill>
                <a:latin typeface="Times New Roman" pitchFamily="18" charset="0"/>
                <a:cs typeface="Times New Roman" pitchFamily="18" charset="0"/>
              </a:rPr>
            </a:br>
            <a:r>
              <a:rPr lang="ru-RU" sz="2800" dirty="0">
                <a:solidFill>
                  <a:schemeClr val="tx1"/>
                </a:solidFill>
                <a:latin typeface="Times New Roman" pitchFamily="18" charset="0"/>
                <a:cs typeface="Times New Roman" pitchFamily="18" charset="0"/>
              </a:rPr>
              <a:t/>
            </a:r>
            <a:br>
              <a:rPr lang="ru-RU" sz="2800" dirty="0">
                <a:solidFill>
                  <a:schemeClr val="tx1"/>
                </a:solidFill>
                <a:latin typeface="Times New Roman" pitchFamily="18" charset="0"/>
                <a:cs typeface="Times New Roman" pitchFamily="18" charset="0"/>
              </a:rPr>
            </a:br>
            <a:endParaRPr lang="ru-RU" sz="2600" dirty="0">
              <a:latin typeface="Times New Roman" pitchFamily="18" charset="0"/>
              <a:cs typeface="Times New Roman" pitchFamily="18" charset="0"/>
            </a:endParaRPr>
          </a:p>
        </p:txBody>
      </p:sp>
      <p:pic>
        <p:nvPicPr>
          <p:cNvPr id="4" name="Рисунок 3"/>
          <p:cNvPicPr>
            <a:picLocks noChangeAspect="1"/>
          </p:cNvPicPr>
          <p:nvPr/>
        </p:nvPicPr>
        <p:blipFill>
          <a:blip r:embed="rId2" cstate="print">
            <a:extLst/>
          </a:blip>
          <a:stretch>
            <a:fillRect/>
          </a:stretch>
        </p:blipFill>
        <p:spPr>
          <a:xfrm>
            <a:off x="467544" y="260648"/>
            <a:ext cx="2527829" cy="189587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8305800" cy="6264696"/>
          </a:xfrm>
          <a:ln>
            <a:miter lim="800000"/>
            <a:headEnd/>
            <a:tailEnd/>
          </a:ln>
          <a:extLst/>
        </p:spPr>
        <p:txBody>
          <a:bodyPr>
            <a:normAutofit fontScale="90000"/>
          </a:bodyPr>
          <a:lstStyle/>
          <a:p>
            <a:pPr algn="ctr">
              <a:defRPr/>
            </a:pPr>
            <a:r>
              <a:rPr lang="ru-RU" sz="3800" dirty="0" smtClean="0">
                <a:solidFill>
                  <a:schemeClr val="tx1"/>
                </a:solidFill>
                <a:latin typeface="Times New Roman" pitchFamily="18" charset="0"/>
                <a:cs typeface="Times New Roman" pitchFamily="18" charset="0"/>
              </a:rPr>
              <a:t>Дисциплинарная ответственность обучающихся</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2700" dirty="0" smtClean="0">
                <a:latin typeface="Times New Roman" pitchFamily="18" charset="0"/>
                <a:cs typeface="Times New Roman" pitchFamily="18" charset="0"/>
              </a:rPr>
              <a:t>Меры </a:t>
            </a:r>
            <a:r>
              <a:rPr lang="ru-RU" sz="2700" dirty="0">
                <a:latin typeface="Times New Roman" pitchFamily="18" charset="0"/>
                <a:cs typeface="Times New Roman" pitchFamily="18" charset="0"/>
              </a:rPr>
              <a:t>дисциплинарного взыскания не могут быть применены к дошкольникам, учащимся начальных классов, а также к учащимся с задержкой психического развития и различными формами умственной отсталости (ч. 5 ст. 43 Федерального закона "Об образовании в Российской Федерации"). Кроме того, нельзя привлекать к дисциплинарной ответственности обучающихся во время их болезни, каникул, академического отпуска, отпуска по беременности и родам или отпуска по уходу за ребенком (ч. 6 ст. 43 Федерального закона "Об образовании в Российской Федерации"). </a:t>
            </a:r>
            <a:r>
              <a:rPr lang="ru-RU" sz="2700" dirty="0" smtClean="0">
                <a:latin typeface="Times New Roman" pitchFamily="18" charset="0"/>
                <a:cs typeface="Times New Roman" pitchFamily="18" charset="0"/>
              </a:rPr>
              <a:t/>
            </a:r>
            <a:br>
              <a:rPr lang="ru-RU" sz="2700" dirty="0" smtClean="0">
                <a:latin typeface="Times New Roman" pitchFamily="18" charset="0"/>
                <a:cs typeface="Times New Roman" pitchFamily="18" charset="0"/>
              </a:rPr>
            </a:br>
            <a:r>
              <a:rPr lang="ru-RU" sz="3800" dirty="0" smtClean="0">
                <a:latin typeface="Times New Roman" pitchFamily="18" charset="0"/>
                <a:cs typeface="Times New Roman" pitchFamily="18" charset="0"/>
              </a:rPr>
              <a:t/>
            </a:r>
            <a:br>
              <a:rPr lang="ru-RU" sz="3800" dirty="0" smtClean="0">
                <a:latin typeface="Times New Roman" pitchFamily="18" charset="0"/>
                <a:cs typeface="Times New Roman" pitchFamily="18" charset="0"/>
              </a:rPr>
            </a:br>
            <a:endParaRPr lang="ru-RU" sz="3800" dirty="0">
              <a:latin typeface="Times New Roman" pitchFamily="18" charset="0"/>
              <a:cs typeface="Times New Roman" pitchFamily="18" charset="0"/>
            </a:endParaRPr>
          </a:p>
        </p:txBody>
      </p:sp>
      <p:pic>
        <p:nvPicPr>
          <p:cNvPr id="55299" name="Рисунок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71550" y="836613"/>
            <a:ext cx="1223963"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8305800" cy="6264696"/>
          </a:xfrm>
          <a:ln>
            <a:miter lim="800000"/>
            <a:headEnd/>
            <a:tailEnd/>
          </a:ln>
          <a:extLst/>
        </p:spPr>
        <p:txBody>
          <a:bodyPr/>
          <a:lstStyle/>
          <a:p>
            <a:pPr algn="ctr">
              <a:defRPr/>
            </a:pPr>
            <a:r>
              <a:rPr lang="ru-RU" sz="3800" dirty="0" smtClean="0">
                <a:solidFill>
                  <a:schemeClr val="tx1"/>
                </a:solidFill>
                <a:latin typeface="Times New Roman" pitchFamily="18" charset="0"/>
                <a:cs typeface="Times New Roman" pitchFamily="18" charset="0"/>
              </a:rPr>
              <a:t>Дисциплинарная ответственность обучающихся</a:t>
            </a:r>
            <a:r>
              <a:rPr lang="ru-RU" sz="3800" dirty="0">
                <a:latin typeface="Times New Roman" pitchFamily="18" charset="0"/>
                <a:cs typeface="Times New Roman" pitchFamily="18" charset="0"/>
              </a:rPr>
              <a:t/>
            </a:r>
            <a:br>
              <a:rPr lang="ru-RU" sz="3800" dirty="0">
                <a:latin typeface="Times New Roman" pitchFamily="18" charset="0"/>
                <a:cs typeface="Times New Roman" pitchFamily="18" charset="0"/>
              </a:rPr>
            </a:br>
            <a:r>
              <a:rPr lang="ru-RU" sz="3200" dirty="0" smtClean="0">
                <a:latin typeface="Times New Roman" pitchFamily="18" charset="0"/>
                <a:cs typeface="Times New Roman" pitchFamily="18" charset="0"/>
              </a:rPr>
              <a:t>Для </a:t>
            </a:r>
            <a:r>
              <a:rPr lang="ru-RU" sz="3200" dirty="0">
                <a:latin typeface="Times New Roman" pitchFamily="18" charset="0"/>
                <a:cs typeface="Times New Roman" pitchFamily="18" charset="0"/>
              </a:rPr>
              <a:t>учеников младших классов (и если такое возможно – для дошкольников) могут по-прежнему устанавливаться правила поведения в образовательном учреждении и меры воздействия за их нарушение. Однако их следует называть </a:t>
            </a:r>
            <a:r>
              <a:rPr lang="ru-RU" sz="3200" b="1" dirty="0">
                <a:solidFill>
                  <a:srgbClr val="FF0000"/>
                </a:solidFill>
                <a:latin typeface="Times New Roman" pitchFamily="18" charset="0"/>
                <a:cs typeface="Times New Roman" pitchFamily="18" charset="0"/>
              </a:rPr>
              <a:t>"мерами воспитательного воздействия</a:t>
            </a:r>
            <a:r>
              <a:rPr lang="ru-RU" sz="3200" b="1" dirty="0" smtClean="0">
                <a:solidFill>
                  <a:srgbClr val="FF0000"/>
                </a:solidFill>
                <a:latin typeface="Times New Roman" pitchFamily="18" charset="0"/>
                <a:cs typeface="Times New Roman" pitchFamily="18" charset="0"/>
              </a:rPr>
              <a:t>".</a:t>
            </a:r>
            <a:r>
              <a:rPr lang="ru-RU" sz="2900" b="1" dirty="0" smtClean="0">
                <a:solidFill>
                  <a:srgbClr val="FF0000"/>
                </a:solidFill>
                <a:latin typeface="Times New Roman" pitchFamily="18" charset="0"/>
                <a:cs typeface="Times New Roman" pitchFamily="18" charset="0"/>
              </a:rPr>
              <a:t/>
            </a:r>
            <a:br>
              <a:rPr lang="ru-RU" sz="2900" b="1" dirty="0" smtClean="0">
                <a:solidFill>
                  <a:srgbClr val="FF0000"/>
                </a:solidFill>
                <a:latin typeface="Times New Roman" pitchFamily="18" charset="0"/>
                <a:cs typeface="Times New Roman" pitchFamily="18" charset="0"/>
              </a:rPr>
            </a:br>
            <a:r>
              <a:rPr lang="ru-RU" sz="2900" dirty="0" smtClean="0">
                <a:latin typeface="Times New Roman" pitchFamily="18" charset="0"/>
                <a:cs typeface="Times New Roman" pitchFamily="18" charset="0"/>
              </a:rPr>
              <a:t/>
            </a:r>
            <a:br>
              <a:rPr lang="ru-RU" sz="2900" dirty="0" smtClean="0">
                <a:latin typeface="Times New Roman" pitchFamily="18" charset="0"/>
                <a:cs typeface="Times New Roman" pitchFamily="18" charset="0"/>
              </a:rPr>
            </a:br>
            <a:r>
              <a:rPr lang="ru-RU" sz="3800" dirty="0" smtClean="0">
                <a:latin typeface="Times New Roman" pitchFamily="18" charset="0"/>
                <a:cs typeface="Times New Roman" pitchFamily="18" charset="0"/>
              </a:rPr>
              <a:t/>
            </a:r>
            <a:br>
              <a:rPr lang="ru-RU" sz="3800" dirty="0" smtClean="0">
                <a:latin typeface="Times New Roman" pitchFamily="18" charset="0"/>
                <a:cs typeface="Times New Roman" pitchFamily="18" charset="0"/>
              </a:rPr>
            </a:br>
            <a:endParaRPr lang="ru-RU" sz="3800" dirty="0">
              <a:latin typeface="Times New Roman" pitchFamily="18" charset="0"/>
              <a:cs typeface="Times New Roman" pitchFamily="18" charset="0"/>
            </a:endParaRPr>
          </a:p>
        </p:txBody>
      </p:sp>
      <p:pic>
        <p:nvPicPr>
          <p:cNvPr id="5" name="Рисунок 4"/>
          <p:cNvPicPr>
            <a:picLocks noChangeAspect="1"/>
          </p:cNvPicPr>
          <p:nvPr/>
        </p:nvPicPr>
        <p:blipFill>
          <a:blip r:embed="rId2">
            <a:extLst/>
          </a:blip>
          <a:stretch>
            <a:fillRect/>
          </a:stretch>
        </p:blipFill>
        <p:spPr>
          <a:xfrm>
            <a:off x="63500" y="5013176"/>
            <a:ext cx="2996332" cy="170080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8305800" cy="6264696"/>
          </a:xfrm>
          <a:ln>
            <a:miter lim="800000"/>
            <a:headEnd/>
            <a:tailEnd/>
          </a:ln>
          <a:extLst/>
        </p:spPr>
        <p:txBody>
          <a:bodyPr>
            <a:normAutofit fontScale="90000"/>
          </a:bodyPr>
          <a:lstStyle/>
          <a:p>
            <a:pPr algn="ctr">
              <a:defRPr/>
            </a:pPr>
            <a:r>
              <a:rPr lang="ru-RU" sz="3800" dirty="0" smtClean="0">
                <a:solidFill>
                  <a:schemeClr val="tx1"/>
                </a:solidFill>
                <a:latin typeface="Times New Roman" pitchFamily="18" charset="0"/>
                <a:cs typeface="Times New Roman" pitchFamily="18" charset="0"/>
              </a:rPr>
              <a:t>Дисциплинарная ответственность обучающихся</a:t>
            </a:r>
            <a:br>
              <a:rPr lang="ru-RU" sz="3800" dirty="0" smtClean="0">
                <a:solidFill>
                  <a:schemeClr val="tx1"/>
                </a:solidFill>
                <a:latin typeface="Times New Roman" pitchFamily="18" charset="0"/>
                <a:cs typeface="Times New Roman" pitchFamily="18" charset="0"/>
              </a:rPr>
            </a:br>
            <a:r>
              <a:rPr lang="ru-RU" sz="3800" dirty="0">
                <a:solidFill>
                  <a:schemeClr val="tx1"/>
                </a:solidFill>
                <a:latin typeface="Times New Roman" pitchFamily="18" charset="0"/>
                <a:cs typeface="Times New Roman" pitchFamily="18" charset="0"/>
              </a:rPr>
              <a:t/>
            </a:r>
            <a:br>
              <a:rPr lang="ru-RU" sz="3800" dirty="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2900" dirty="0" smtClean="0">
                <a:latin typeface="Times New Roman" pitchFamily="18" charset="0"/>
                <a:cs typeface="Times New Roman" pitchFamily="18" charset="0"/>
              </a:rPr>
              <a:t>Порядок </a:t>
            </a:r>
            <a:r>
              <a:rPr lang="ru-RU" sz="2900" dirty="0">
                <a:latin typeface="Times New Roman" pitchFamily="18" charset="0"/>
                <a:cs typeface="Times New Roman" pitchFamily="18" charset="0"/>
              </a:rPr>
              <a:t>применения к обучающимся и снятия с обучающихся мер дисциплинарного взыскания утвержден приказом </a:t>
            </a:r>
            <a:r>
              <a:rPr lang="ru-RU" sz="2900" dirty="0" err="1">
                <a:latin typeface="Times New Roman" pitchFamily="18" charset="0"/>
                <a:cs typeface="Times New Roman" pitchFamily="18" charset="0"/>
              </a:rPr>
              <a:t>Минобрнауки</a:t>
            </a:r>
            <a:r>
              <a:rPr lang="ru-RU" sz="2900" dirty="0">
                <a:latin typeface="Times New Roman" pitchFamily="18" charset="0"/>
                <a:cs typeface="Times New Roman" pitchFamily="18" charset="0"/>
              </a:rPr>
              <a:t> России от 15.03.2013 № 185 (далее – Приказ </a:t>
            </a:r>
            <a:r>
              <a:rPr lang="ru-RU" sz="2900" dirty="0" err="1">
                <a:latin typeface="Times New Roman" pitchFamily="18" charset="0"/>
                <a:cs typeface="Times New Roman" pitchFamily="18" charset="0"/>
              </a:rPr>
              <a:t>Минобрнауки</a:t>
            </a:r>
            <a:r>
              <a:rPr lang="ru-RU" sz="2900" dirty="0">
                <a:latin typeface="Times New Roman" pitchFamily="18" charset="0"/>
                <a:cs typeface="Times New Roman" pitchFamily="18" charset="0"/>
              </a:rPr>
              <a:t> России № 185). </a:t>
            </a:r>
            <a:r>
              <a:rPr lang="ru-RU" sz="2900" dirty="0" smtClean="0">
                <a:solidFill>
                  <a:schemeClr val="tx1"/>
                </a:solidFill>
                <a:latin typeface="Times New Roman" pitchFamily="18" charset="0"/>
                <a:cs typeface="Times New Roman" pitchFamily="18" charset="0"/>
              </a:rPr>
              <a:t/>
            </a:r>
            <a:br>
              <a:rPr lang="ru-RU" sz="2900" dirty="0" smtClean="0">
                <a:solidFill>
                  <a:schemeClr val="tx1"/>
                </a:solidFill>
                <a:latin typeface="Times New Roman" pitchFamily="18" charset="0"/>
                <a:cs typeface="Times New Roman" pitchFamily="18" charset="0"/>
              </a:rPr>
            </a:br>
            <a:r>
              <a:rPr lang="ru-RU" sz="2900" dirty="0">
                <a:solidFill>
                  <a:schemeClr val="tx1"/>
                </a:solidFill>
                <a:latin typeface="Times New Roman" pitchFamily="18" charset="0"/>
                <a:cs typeface="Times New Roman" pitchFamily="18" charset="0"/>
              </a:rPr>
              <a:t/>
            </a:r>
            <a:br>
              <a:rPr lang="ru-RU" sz="2900" dirty="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a:latin typeface="Times New Roman" pitchFamily="18" charset="0"/>
                <a:cs typeface="Times New Roman" pitchFamily="18" charset="0"/>
              </a:rPr>
              <a:t/>
            </a:r>
            <a:br>
              <a:rPr lang="ru-RU" sz="3800" dirty="0">
                <a:latin typeface="Times New Roman" pitchFamily="18" charset="0"/>
                <a:cs typeface="Times New Roman" pitchFamily="18" charset="0"/>
              </a:rPr>
            </a:br>
            <a:r>
              <a:rPr lang="ru-RU" sz="3800" dirty="0" smtClean="0">
                <a:latin typeface="Times New Roman" pitchFamily="18" charset="0"/>
                <a:cs typeface="Times New Roman" pitchFamily="18" charset="0"/>
              </a:rPr>
              <a:t/>
            </a:r>
            <a:br>
              <a:rPr lang="ru-RU" sz="3800" dirty="0" smtClean="0">
                <a:latin typeface="Times New Roman" pitchFamily="18" charset="0"/>
                <a:cs typeface="Times New Roman" pitchFamily="18" charset="0"/>
              </a:rPr>
            </a:br>
            <a:endParaRPr lang="ru-RU" sz="3800" dirty="0">
              <a:latin typeface="Times New Roman" pitchFamily="18" charset="0"/>
              <a:cs typeface="Times New Roman" pitchFamily="18" charset="0"/>
            </a:endParaRPr>
          </a:p>
        </p:txBody>
      </p:sp>
      <p:pic>
        <p:nvPicPr>
          <p:cNvPr id="57347"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125538"/>
            <a:ext cx="2108200" cy="134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8305800" cy="6264696"/>
          </a:xfrm>
          <a:ln>
            <a:miter lim="800000"/>
            <a:headEnd/>
            <a:tailEnd/>
          </a:ln>
          <a:extLst/>
        </p:spPr>
        <p:txBody>
          <a:bodyPr>
            <a:normAutofit fontScale="90000"/>
          </a:bodyPr>
          <a:lstStyle/>
          <a:p>
            <a:pPr algn="ctr">
              <a:defRPr/>
            </a:pPr>
            <a:r>
              <a:rPr lang="ru-RU" sz="3800" dirty="0" smtClean="0">
                <a:solidFill>
                  <a:schemeClr val="tx1"/>
                </a:solidFill>
                <a:latin typeface="Times New Roman" pitchFamily="18" charset="0"/>
                <a:cs typeface="Times New Roman" pitchFamily="18" charset="0"/>
              </a:rPr>
              <a:t>Дисциплинарная ответственность обучающихся</a:t>
            </a:r>
            <a:br>
              <a:rPr lang="ru-RU" sz="3800" dirty="0" smtClean="0">
                <a:solidFill>
                  <a:schemeClr val="tx1"/>
                </a:solidFill>
                <a:latin typeface="Times New Roman" pitchFamily="18" charset="0"/>
                <a:cs typeface="Times New Roman" pitchFamily="18" charset="0"/>
              </a:rPr>
            </a:br>
            <a:r>
              <a:rPr lang="ru-RU" sz="2900" dirty="0" smtClean="0">
                <a:latin typeface="Times New Roman" pitchFamily="18" charset="0"/>
                <a:cs typeface="Times New Roman" pitchFamily="18" charset="0"/>
              </a:rPr>
              <a:t>Согласно </a:t>
            </a:r>
            <a:r>
              <a:rPr lang="ru-RU" sz="2900" dirty="0">
                <a:latin typeface="Times New Roman" pitchFamily="18" charset="0"/>
                <a:cs typeface="Times New Roman" pitchFamily="18" charset="0"/>
              </a:rPr>
              <a:t>п. 8 данного документа до применения меры дисциплинарного взыскания организация должна затребовать от обучающегося </a:t>
            </a:r>
            <a:r>
              <a:rPr lang="ru-RU" sz="2900" b="1" dirty="0">
                <a:solidFill>
                  <a:srgbClr val="FF0000"/>
                </a:solidFill>
                <a:latin typeface="Times New Roman" pitchFamily="18" charset="0"/>
                <a:cs typeface="Times New Roman" pitchFamily="18" charset="0"/>
              </a:rPr>
              <a:t>письменное объяснение</a:t>
            </a:r>
            <a:r>
              <a:rPr lang="ru-RU" sz="2900" dirty="0">
                <a:latin typeface="Times New Roman" pitchFamily="18" charset="0"/>
                <a:cs typeface="Times New Roman" pitchFamily="18" charset="0"/>
              </a:rPr>
              <a:t>. Если по истечении трех учебных дней указанное объяснение обучающимся не представлено, необходимо </a:t>
            </a:r>
            <a:r>
              <a:rPr lang="ru-RU" sz="2900" b="1" dirty="0">
                <a:solidFill>
                  <a:srgbClr val="FF0000"/>
                </a:solidFill>
                <a:latin typeface="Times New Roman" pitchFamily="18" charset="0"/>
                <a:cs typeface="Times New Roman" pitchFamily="18" charset="0"/>
              </a:rPr>
              <a:t>составить соответствующий акт</a:t>
            </a:r>
            <a:r>
              <a:rPr lang="ru-RU" sz="2900" dirty="0">
                <a:latin typeface="Times New Roman" pitchFamily="18" charset="0"/>
                <a:cs typeface="Times New Roman" pitchFamily="18" charset="0"/>
              </a:rPr>
              <a:t>. При этом отказ или уклонение обучающегося от предоставления им письменного объяснения не является препятствием для применения к нему меры дисциплинарного взыскания. </a:t>
            </a:r>
            <a:r>
              <a:rPr lang="ru-RU" sz="2900" dirty="0" smtClean="0">
                <a:latin typeface="Times New Roman" pitchFamily="18" charset="0"/>
                <a:cs typeface="Times New Roman" pitchFamily="18" charset="0"/>
              </a:rPr>
              <a:t/>
            </a:r>
            <a:br>
              <a:rPr lang="ru-RU" sz="2900" dirty="0" smtClean="0">
                <a:latin typeface="Times New Roman" pitchFamily="18" charset="0"/>
                <a:cs typeface="Times New Roman" pitchFamily="18" charset="0"/>
              </a:rPr>
            </a:br>
            <a:r>
              <a:rPr lang="ru-RU" sz="2900" dirty="0">
                <a:latin typeface="Times New Roman" pitchFamily="18" charset="0"/>
                <a:cs typeface="Times New Roman" pitchFamily="18" charset="0"/>
              </a:rPr>
              <a:t/>
            </a:r>
            <a:br>
              <a:rPr lang="ru-RU" sz="2900" dirty="0">
                <a:latin typeface="Times New Roman" pitchFamily="18" charset="0"/>
                <a:cs typeface="Times New Roman" pitchFamily="18" charset="0"/>
              </a:rPr>
            </a:br>
            <a:r>
              <a:rPr lang="ru-RU" sz="3800" dirty="0" smtClean="0">
                <a:latin typeface="Times New Roman" pitchFamily="18" charset="0"/>
                <a:cs typeface="Times New Roman" pitchFamily="18" charset="0"/>
              </a:rPr>
              <a:t/>
            </a:r>
            <a:br>
              <a:rPr lang="ru-RU" sz="3800" dirty="0" smtClean="0">
                <a:latin typeface="Times New Roman" pitchFamily="18" charset="0"/>
                <a:cs typeface="Times New Roman" pitchFamily="18" charset="0"/>
              </a:rPr>
            </a:br>
            <a:endParaRPr lang="ru-RU" sz="3800" dirty="0">
              <a:latin typeface="Times New Roman" pitchFamily="18" charset="0"/>
              <a:cs typeface="Times New Roman" pitchFamily="18" charset="0"/>
            </a:endParaRPr>
          </a:p>
        </p:txBody>
      </p:sp>
      <p:pic>
        <p:nvPicPr>
          <p:cNvPr id="4" name="Рисунок 3"/>
          <p:cNvPicPr>
            <a:picLocks noChangeAspect="1"/>
          </p:cNvPicPr>
          <p:nvPr/>
        </p:nvPicPr>
        <p:blipFill>
          <a:blip r:embed="rId2" cstate="print">
            <a:extLst/>
          </a:blip>
          <a:stretch>
            <a:fillRect/>
          </a:stretch>
        </p:blipFill>
        <p:spPr>
          <a:xfrm>
            <a:off x="3347864" y="5301208"/>
            <a:ext cx="2304256" cy="136459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32656"/>
            <a:ext cx="8305800" cy="6264696"/>
          </a:xfrm>
          <a:ln>
            <a:miter lim="800000"/>
            <a:headEnd/>
            <a:tailEnd/>
          </a:ln>
          <a:extLst/>
        </p:spPr>
        <p:txBody>
          <a:bodyPr>
            <a:normAutofit fontScale="90000"/>
          </a:bodyPr>
          <a:lstStyle/>
          <a:p>
            <a:pPr algn="ctr">
              <a:defRPr/>
            </a:pPr>
            <a:r>
              <a:rPr lang="ru-RU" sz="3800" dirty="0" smtClean="0">
                <a:solidFill>
                  <a:schemeClr val="tx1"/>
                </a:solidFill>
                <a:latin typeface="Times New Roman" pitchFamily="18" charset="0"/>
                <a:cs typeface="Times New Roman" pitchFamily="18" charset="0"/>
              </a:rPr>
              <a:t>Дисциплинарная ответственность обучающихся</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2700" dirty="0">
                <a:latin typeface="Times New Roman" pitchFamily="18" charset="0"/>
                <a:cs typeface="Times New Roman" pitchFamily="18" charset="0"/>
              </a:rPr>
              <a:t>Меру дисциплинарного взыскания нельзя применить к обучающемуся позднее одного месяца со дня обнаружения проступка, не считая времени отсутствия обучающегося, указанного в ч. 6 ст. 43 Федерального закона "Об образовании в Российской Федерации", а также времени, необходимого на учет мнения советов обучающихся, представительных органов обучающихся, советов родителей (законных представителей) несовершеннолетних обучающихся, но не более семи учебных дней со дня представления руководителю организации мотивированного мнения указанных советов и органов в письменной форме (п. 9 Приказа </a:t>
            </a:r>
            <a:r>
              <a:rPr lang="ru-RU" sz="2700" dirty="0" err="1">
                <a:latin typeface="Times New Roman" pitchFamily="18" charset="0"/>
                <a:cs typeface="Times New Roman" pitchFamily="18" charset="0"/>
              </a:rPr>
              <a:t>Минобрнауки</a:t>
            </a:r>
            <a:r>
              <a:rPr lang="ru-RU" sz="2700" dirty="0">
                <a:latin typeface="Times New Roman" pitchFamily="18" charset="0"/>
                <a:cs typeface="Times New Roman" pitchFamily="18" charset="0"/>
              </a:rPr>
              <a:t> России № 185</a:t>
            </a:r>
            <a:r>
              <a:rPr lang="ru-RU" sz="2700" dirty="0" smtClean="0">
                <a:latin typeface="Times New Roman" pitchFamily="18" charset="0"/>
                <a:cs typeface="Times New Roman" pitchFamily="18" charset="0"/>
              </a:rPr>
              <a:t>). </a:t>
            </a:r>
            <a:r>
              <a:rPr lang="ru-RU" sz="2900" dirty="0" smtClean="0">
                <a:latin typeface="Times New Roman" pitchFamily="18" charset="0"/>
                <a:cs typeface="Times New Roman" pitchFamily="18" charset="0"/>
              </a:rPr>
              <a:t/>
            </a:r>
            <a:br>
              <a:rPr lang="ru-RU" sz="2900" dirty="0" smtClean="0">
                <a:latin typeface="Times New Roman" pitchFamily="18" charset="0"/>
                <a:cs typeface="Times New Roman" pitchFamily="18" charset="0"/>
              </a:rPr>
            </a:br>
            <a:endParaRPr lang="ru-RU" sz="3800" dirty="0">
              <a:latin typeface="Times New Roman" pitchFamily="18" charset="0"/>
              <a:cs typeface="Times New Roman" pitchFamily="18" charset="0"/>
            </a:endParaRPr>
          </a:p>
        </p:txBody>
      </p:sp>
      <p:pic>
        <p:nvPicPr>
          <p:cNvPr id="59395"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950" y="981075"/>
            <a:ext cx="151130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605232"/>
          </a:xfrm>
          <a:ln>
            <a:miter lim="800000"/>
            <a:headEnd/>
            <a:tailEnd/>
          </a:ln>
          <a:extLst/>
        </p:spPr>
        <p:txBody>
          <a:bodyPr>
            <a:normAutofit fontScale="90000"/>
          </a:bodyPr>
          <a:lstStyle/>
          <a:p>
            <a:pPr>
              <a:defRPr/>
            </a:pPr>
            <a:r>
              <a:rPr lang="ru-RU" sz="2800" dirty="0">
                <a:solidFill>
                  <a:schemeClr val="tx1"/>
                </a:solidFill>
                <a:latin typeface="Times New Roman" pitchFamily="18" charset="0"/>
                <a:cs typeface="Times New Roman" pitchFamily="18" charset="0"/>
              </a:rPr>
              <a:t>Дисциплинарная ответственность </a:t>
            </a:r>
            <a:r>
              <a:rPr lang="ru-RU" sz="2800" dirty="0" smtClean="0">
                <a:solidFill>
                  <a:schemeClr val="tx1"/>
                </a:solidFill>
                <a:latin typeface="Times New Roman" pitchFamily="18" charset="0"/>
                <a:cs typeface="Times New Roman" pitchFamily="18" charset="0"/>
              </a:rPr>
              <a:t>обучающихся</a:t>
            </a:r>
            <a:br>
              <a:rPr lang="ru-RU" sz="2800" dirty="0" smtClean="0">
                <a:solidFill>
                  <a:schemeClr val="tx1"/>
                </a:solidFill>
                <a:latin typeface="Times New Roman" pitchFamily="18" charset="0"/>
                <a:cs typeface="Times New Roman" pitchFamily="18" charset="0"/>
              </a:rPr>
            </a:br>
            <a:r>
              <a:rPr lang="ru-RU" sz="2800" dirty="0">
                <a:solidFill>
                  <a:schemeClr val="tx1"/>
                </a:solidFill>
                <a:latin typeface="Times New Roman" pitchFamily="18" charset="0"/>
                <a:cs typeface="Times New Roman" pitchFamily="18" charset="0"/>
              </a:rPr>
              <a:t/>
            </a:r>
            <a:br>
              <a:rPr lang="ru-RU" sz="2800" dirty="0">
                <a:solidFill>
                  <a:schemeClr val="tx1"/>
                </a:solidFill>
                <a:latin typeface="Times New Roman" pitchFamily="18" charset="0"/>
                <a:cs typeface="Times New Roman" pitchFamily="18" charset="0"/>
              </a:rPr>
            </a:br>
            <a:r>
              <a:rPr lang="ru-RU" sz="2200" dirty="0" smtClean="0">
                <a:latin typeface="Times New Roman" pitchFamily="18" charset="0"/>
                <a:cs typeface="Times New Roman" pitchFamily="18" charset="0"/>
              </a:rPr>
              <a:t>Согласно </a:t>
            </a:r>
            <a:r>
              <a:rPr lang="ru-RU" sz="2200" dirty="0">
                <a:latin typeface="Times New Roman" pitchFamily="18" charset="0"/>
                <a:cs typeface="Times New Roman" pitchFamily="18" charset="0"/>
              </a:rPr>
              <a:t>п. 17 Порядка применения к обучающимся и снятия с обучающихся мер дисциплинарного взыскания, утв. приказом </a:t>
            </a:r>
            <a:r>
              <a:rPr lang="ru-RU" sz="2200" dirty="0" err="1">
                <a:latin typeface="Times New Roman" pitchFamily="18" charset="0"/>
                <a:cs typeface="Times New Roman" pitchFamily="18" charset="0"/>
              </a:rPr>
              <a:t>Минобрнауки</a:t>
            </a:r>
            <a:r>
              <a:rPr lang="ru-RU" sz="2200" dirty="0">
                <a:latin typeface="Times New Roman" pitchFamily="18" charset="0"/>
                <a:cs typeface="Times New Roman" pitchFamily="18" charset="0"/>
              </a:rPr>
              <a:t> России от 15.03.2013 № 185, если </a:t>
            </a:r>
            <a:r>
              <a:rPr lang="ru-RU" sz="2200" b="1" dirty="0">
                <a:solidFill>
                  <a:srgbClr val="FF0000"/>
                </a:solidFill>
                <a:latin typeface="Times New Roman" pitchFamily="18" charset="0"/>
                <a:cs typeface="Times New Roman" pitchFamily="18" charset="0"/>
              </a:rPr>
              <a:t>в течение года </a:t>
            </a:r>
            <a:r>
              <a:rPr lang="ru-RU" sz="2200" dirty="0">
                <a:latin typeface="Times New Roman" pitchFamily="18" charset="0"/>
                <a:cs typeface="Times New Roman" pitchFamily="18" charset="0"/>
              </a:rPr>
              <a:t>со дня применения меры дисциплинарного взыскания к обучающемуся не будет применена новая мера дисциплинарного взыскания, </a:t>
            </a:r>
            <a:r>
              <a:rPr lang="ru-RU" sz="2200" dirty="0" smtClean="0">
                <a:latin typeface="Times New Roman" pitchFamily="18" charset="0"/>
                <a:cs typeface="Times New Roman" pitchFamily="18" charset="0"/>
              </a:rPr>
              <a:t>то он </a:t>
            </a:r>
            <a:r>
              <a:rPr lang="ru-RU" sz="2200" dirty="0">
                <a:latin typeface="Times New Roman" pitchFamily="18" charset="0"/>
                <a:cs typeface="Times New Roman" pitchFamily="18" charset="0"/>
              </a:rPr>
              <a:t>считается не имеющим дисциплинарного взыскания</a:t>
            </a:r>
            <a:r>
              <a:rPr lang="ru-RU" sz="2200" dirty="0" smtClean="0">
                <a:latin typeface="Times New Roman" pitchFamily="18" charset="0"/>
                <a:cs typeface="Times New Roman" pitchFamily="18" charset="0"/>
              </a:rPr>
              <a:t>.</a:t>
            </a:r>
            <a:r>
              <a:rPr lang="ru-RU" sz="2200" dirty="0">
                <a:latin typeface="Times New Roman" pitchFamily="18" charset="0"/>
                <a:cs typeface="Times New Roman" pitchFamily="18" charset="0"/>
              </a:rPr>
              <a:t> Руководитель организации, осуществляющей образовательную деятельность, до истечения года со дня применения дисциплинарного взыскания имеет право снять его с обучающегося:</a:t>
            </a:r>
            <a:br>
              <a:rPr lang="ru-RU" sz="2200" dirty="0">
                <a:latin typeface="Times New Roman" pitchFamily="18" charset="0"/>
                <a:cs typeface="Times New Roman" pitchFamily="18" charset="0"/>
              </a:rPr>
            </a:br>
            <a:r>
              <a:rPr lang="ru-RU" sz="2200" dirty="0" smtClean="0">
                <a:solidFill>
                  <a:srgbClr val="FF0000"/>
                </a:solidFill>
                <a:latin typeface="Times New Roman" pitchFamily="18" charset="0"/>
                <a:cs typeface="Times New Roman" pitchFamily="18" charset="0"/>
              </a:rPr>
              <a:t>-</a:t>
            </a:r>
            <a:r>
              <a:rPr lang="ru-RU" sz="2200" b="1" dirty="0" smtClean="0">
                <a:solidFill>
                  <a:srgbClr val="FF0000"/>
                </a:solidFill>
                <a:latin typeface="Times New Roman" pitchFamily="18" charset="0"/>
                <a:cs typeface="Times New Roman" pitchFamily="18" charset="0"/>
              </a:rPr>
              <a:t>по </a:t>
            </a:r>
            <a:r>
              <a:rPr lang="ru-RU" sz="2200" b="1" dirty="0">
                <a:solidFill>
                  <a:srgbClr val="FF0000"/>
                </a:solidFill>
                <a:latin typeface="Times New Roman" pitchFamily="18" charset="0"/>
                <a:cs typeface="Times New Roman" pitchFamily="18" charset="0"/>
              </a:rPr>
              <a:t>собственной инициативе;</a:t>
            </a:r>
            <a:br>
              <a:rPr lang="ru-RU" sz="2200" b="1" dirty="0">
                <a:solidFill>
                  <a:srgbClr val="FF0000"/>
                </a:solidFill>
                <a:latin typeface="Times New Roman" pitchFamily="18" charset="0"/>
                <a:cs typeface="Times New Roman" pitchFamily="18" charset="0"/>
              </a:rPr>
            </a:br>
            <a:r>
              <a:rPr lang="ru-RU" sz="2200" b="1" dirty="0" smtClean="0">
                <a:solidFill>
                  <a:schemeClr val="accent1"/>
                </a:solidFill>
                <a:latin typeface="Times New Roman" pitchFamily="18" charset="0"/>
                <a:cs typeface="Times New Roman" pitchFamily="18" charset="0"/>
              </a:rPr>
              <a:t>-</a:t>
            </a:r>
            <a:r>
              <a:rPr lang="ru-RU" sz="2200" dirty="0" smtClean="0">
                <a:solidFill>
                  <a:schemeClr val="accent1"/>
                </a:solidFill>
                <a:latin typeface="Times New Roman" pitchFamily="18" charset="0"/>
                <a:cs typeface="Times New Roman" pitchFamily="18" charset="0"/>
              </a:rPr>
              <a:t>просьбе </a:t>
            </a:r>
            <a:r>
              <a:rPr lang="ru-RU" sz="2200" dirty="0">
                <a:solidFill>
                  <a:schemeClr val="accent1"/>
                </a:solidFill>
                <a:latin typeface="Times New Roman" pitchFamily="18" charset="0"/>
                <a:cs typeface="Times New Roman" pitchFamily="18" charset="0"/>
              </a:rPr>
              <a:t>самого обучающегося, родителей (законных представителей) несовершеннолетнего обучающегося;</a:t>
            </a:r>
            <a:br>
              <a:rPr lang="ru-RU" sz="2200" dirty="0">
                <a:solidFill>
                  <a:schemeClr val="accent1"/>
                </a:solidFill>
                <a:latin typeface="Times New Roman" pitchFamily="18" charset="0"/>
                <a:cs typeface="Times New Roman" pitchFamily="18" charset="0"/>
              </a:rPr>
            </a:br>
            <a:r>
              <a:rPr lang="ru-RU" sz="2200" dirty="0" smtClean="0">
                <a:solidFill>
                  <a:schemeClr val="tx1"/>
                </a:solidFill>
                <a:latin typeface="Times New Roman" pitchFamily="18" charset="0"/>
                <a:cs typeface="Times New Roman" pitchFamily="18" charset="0"/>
              </a:rPr>
              <a:t>-ходатайству </a:t>
            </a:r>
            <a:r>
              <a:rPr lang="ru-RU" sz="2200" dirty="0">
                <a:solidFill>
                  <a:schemeClr val="tx1"/>
                </a:solidFill>
                <a:latin typeface="Times New Roman" pitchFamily="18" charset="0"/>
                <a:cs typeface="Times New Roman" pitchFamily="18" charset="0"/>
              </a:rPr>
              <a:t>советов обучающихся, представительных органов обучающихся или советов родителей (законных представителей) несовершеннолетних обучающихся</a:t>
            </a:r>
            <a:r>
              <a:rPr lang="ru-RU" sz="2200" dirty="0">
                <a:latin typeface="Times New Roman" pitchFamily="18" charset="0"/>
                <a:cs typeface="Times New Roman" pitchFamily="18" charset="0"/>
              </a:rPr>
              <a:t>. </a:t>
            </a:r>
            <a:r>
              <a:rPr lang="ru-RU" sz="2200" dirty="0"/>
              <a:t/>
            </a:r>
            <a:br>
              <a:rPr lang="ru-RU" sz="2200" dirty="0"/>
            </a:br>
            <a:endParaRPr lang="ru-RU" sz="220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305800" cy="6120680"/>
          </a:xfrm>
          <a:ln>
            <a:miter lim="800000"/>
            <a:headEnd/>
            <a:tailEnd/>
          </a:ln>
          <a:extLst/>
        </p:spPr>
        <p:txBody>
          <a:bodyPr>
            <a:normAutofit fontScale="90000"/>
          </a:bodyPr>
          <a:lstStyle/>
          <a:p>
            <a:pPr algn="ctr">
              <a:defRPr/>
            </a:pPr>
            <a:r>
              <a:rPr lang="ru-RU" sz="3800" b="1" dirty="0" smtClean="0">
                <a:solidFill>
                  <a:schemeClr val="tx1"/>
                </a:solidFill>
                <a:latin typeface="Times New Roman" pitchFamily="18" charset="0"/>
                <a:cs typeface="Times New Roman" pitchFamily="18" charset="0"/>
              </a:rPr>
              <a:t>Договор об образовании</a:t>
            </a:r>
            <a:br>
              <a:rPr lang="ru-RU" sz="3800" b="1" dirty="0" smtClean="0">
                <a:solidFill>
                  <a:schemeClr val="tx1"/>
                </a:solidFill>
                <a:latin typeface="Times New Roman" pitchFamily="18" charset="0"/>
                <a:cs typeface="Times New Roman" pitchFamily="18" charset="0"/>
              </a:rPr>
            </a:br>
            <a:r>
              <a:rPr lang="ru-RU" sz="3800" dirty="0">
                <a:latin typeface="Times New Roman" pitchFamily="18" charset="0"/>
                <a:cs typeface="Times New Roman" pitchFamily="18" charset="0"/>
              </a:rPr>
              <a:t/>
            </a:r>
            <a:br>
              <a:rPr lang="ru-RU" sz="3800" dirty="0">
                <a:latin typeface="Times New Roman" pitchFamily="18" charset="0"/>
                <a:cs typeface="Times New Roman" pitchFamily="18" charset="0"/>
              </a:rPr>
            </a:br>
            <a:r>
              <a:rPr lang="ru-RU" sz="2700" dirty="0" smtClean="0">
                <a:latin typeface="Times New Roman" pitchFamily="18" charset="0"/>
                <a:cs typeface="Times New Roman" pitchFamily="18" charset="0"/>
              </a:rPr>
              <a:t>Заключение </a:t>
            </a:r>
            <a:r>
              <a:rPr lang="ru-RU" sz="2700" dirty="0">
                <a:latin typeface="Times New Roman" pitchFamily="18" charset="0"/>
                <a:cs typeface="Times New Roman" pitchFamily="18" charset="0"/>
              </a:rPr>
              <a:t>договора об образовании требуется </a:t>
            </a:r>
            <a:r>
              <a:rPr lang="ru-RU" sz="2700" b="1" dirty="0">
                <a:solidFill>
                  <a:srgbClr val="FF0000"/>
                </a:solidFill>
                <a:latin typeface="Times New Roman" pitchFamily="18" charset="0"/>
                <a:cs typeface="Times New Roman" pitchFamily="18" charset="0"/>
              </a:rPr>
              <a:t>только в конкретных случаях</a:t>
            </a:r>
            <a:r>
              <a:rPr lang="ru-RU" sz="2700" dirty="0">
                <a:latin typeface="Times New Roman" pitchFamily="18" charset="0"/>
                <a:cs typeface="Times New Roman" pitchFamily="18" charset="0"/>
              </a:rPr>
              <a:t>, в частности, в таких, где гарантированно есть предмет регулирования договором отношений сторон.</a:t>
            </a:r>
            <a:r>
              <a:rPr lang="ru-RU" sz="2700" dirty="0" smtClean="0">
                <a:latin typeface="Times New Roman" pitchFamily="18" charset="0"/>
                <a:cs typeface="Times New Roman" pitchFamily="18" charset="0"/>
              </a:rPr>
              <a:t/>
            </a:r>
            <a:br>
              <a:rPr lang="ru-RU" sz="2700" dirty="0" smtClean="0">
                <a:latin typeface="Times New Roman" pitchFamily="18" charset="0"/>
                <a:cs typeface="Times New Roman" pitchFamily="18" charset="0"/>
              </a:rPr>
            </a:br>
            <a:r>
              <a:rPr lang="ru-RU" sz="2700" dirty="0">
                <a:latin typeface="Times New Roman" pitchFamily="18" charset="0"/>
                <a:cs typeface="Times New Roman" pitchFamily="18" charset="0"/>
              </a:rPr>
              <a:t>В ст. 53 нового закона об образовании в РФ говорится, что в случае приема на обучение по образовательным программам дошкольного образования или за счет средств физических и (или) юридических лиц изданию распорядительного акта о приеме лица на обучение в организацию, осуществляющую образовательную деятельность, предшествует заключение договора об образовании.</a:t>
            </a:r>
            <a:br>
              <a:rPr lang="ru-RU" sz="2700" dirty="0">
                <a:latin typeface="Times New Roman" pitchFamily="18" charset="0"/>
                <a:cs typeface="Times New Roman" pitchFamily="18" charset="0"/>
              </a:rPr>
            </a:br>
            <a:r>
              <a:rPr lang="ru-RU" sz="2700" dirty="0">
                <a:latin typeface="Times New Roman" pitchFamily="18" charset="0"/>
                <a:cs typeface="Times New Roman" pitchFamily="18" charset="0"/>
              </a:rPr>
              <a:t/>
            </a:r>
            <a:br>
              <a:rPr lang="ru-RU" sz="2700" dirty="0">
                <a:latin typeface="Times New Roman" pitchFamily="18" charset="0"/>
                <a:cs typeface="Times New Roman" pitchFamily="18" charset="0"/>
              </a:rPr>
            </a:br>
            <a:r>
              <a:rPr lang="ru-RU" sz="3800" dirty="0" smtClean="0">
                <a:latin typeface="Times New Roman" pitchFamily="18" charset="0"/>
                <a:cs typeface="Times New Roman" pitchFamily="18" charset="0"/>
              </a:rPr>
              <a:t/>
            </a:r>
            <a:br>
              <a:rPr lang="ru-RU" sz="3800" dirty="0" smtClean="0">
                <a:latin typeface="Times New Roman" pitchFamily="18" charset="0"/>
                <a:cs typeface="Times New Roman" pitchFamily="18" charset="0"/>
              </a:rPr>
            </a:br>
            <a:endParaRPr lang="ru-RU" sz="3800" dirty="0">
              <a:latin typeface="Times New Roman" pitchFamily="18" charset="0"/>
              <a:cs typeface="Times New Roman" pitchFamily="18" charset="0"/>
            </a:endParaRPr>
          </a:p>
        </p:txBody>
      </p:sp>
      <p:pic>
        <p:nvPicPr>
          <p:cNvPr id="61443"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12013" y="4797425"/>
            <a:ext cx="1931987"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620688"/>
            <a:ext cx="8305800" cy="5605232"/>
          </a:xfrm>
          <a:ln>
            <a:miter lim="800000"/>
            <a:headEnd/>
            <a:tailEnd/>
          </a:ln>
          <a:extLst/>
        </p:spPr>
        <p:txBody>
          <a:bodyPr/>
          <a:lstStyle/>
          <a:p>
            <a:pPr algn="just">
              <a:defRPr/>
            </a:pPr>
            <a:r>
              <a:rPr lang="ru-RU" sz="2800" b="1" dirty="0" smtClean="0">
                <a:solidFill>
                  <a:schemeClr val="tx1"/>
                </a:solidFill>
                <a:latin typeface="Times New Roman" pitchFamily="18" charset="0"/>
                <a:cs typeface="Times New Roman" pitchFamily="18" charset="0"/>
              </a:rPr>
              <a:t>Сетевая форма реализации образовательных программ</a:t>
            </a:r>
            <a:br>
              <a:rPr lang="ru-RU" sz="2800" b="1" dirty="0" smtClean="0">
                <a:solidFill>
                  <a:schemeClr val="tx1"/>
                </a:solidFill>
                <a:latin typeface="Times New Roman" pitchFamily="18" charset="0"/>
                <a:cs typeface="Times New Roman" pitchFamily="18" charset="0"/>
              </a:rPr>
            </a:br>
            <a:r>
              <a:rPr lang="ru-RU" sz="2800" b="1" dirty="0" smtClean="0">
                <a:solidFill>
                  <a:srgbClr val="FF0000"/>
                </a:solidFill>
                <a:latin typeface="Times New Roman" pitchFamily="18" charset="0"/>
                <a:cs typeface="Times New Roman" pitchFamily="18" charset="0"/>
              </a:rPr>
              <a:t> Новеллой</a:t>
            </a:r>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закона является регулирование сетевой формы реализации образовательных программ, обеспечивающей возможность освоения обучающимся образовательной программы с использованием ресурсов нескольких организаций, осуществляющих образовательную деятельность, в т. ч. иностранных, а также при необходимости с использованием ресурсов иных организаций</a:t>
            </a:r>
            <a:r>
              <a:rPr lang="ru-RU" sz="2800" dirty="0" smtClean="0">
                <a:latin typeface="Times New Roman" pitchFamily="18" charset="0"/>
                <a:cs typeface="Times New Roman" pitchFamily="18" charset="0"/>
              </a:rPr>
              <a:t>.</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pic>
        <p:nvPicPr>
          <p:cNvPr id="62467"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5157788"/>
            <a:ext cx="2592387"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620688"/>
            <a:ext cx="8305800" cy="5605232"/>
          </a:xfrm>
          <a:ln>
            <a:miter lim="800000"/>
            <a:headEnd/>
            <a:tailEnd/>
          </a:ln>
          <a:extLst/>
        </p:spPr>
        <p:txBody>
          <a:bodyPr>
            <a:normAutofit fontScale="90000"/>
          </a:bodyPr>
          <a:lstStyle/>
          <a:p>
            <a:pPr>
              <a:defRPr/>
            </a:pPr>
            <a:r>
              <a:rPr lang="ru-RU" sz="2800" b="1" dirty="0" smtClean="0">
                <a:solidFill>
                  <a:schemeClr val="tx1"/>
                </a:solidFill>
                <a:latin typeface="Times New Roman" pitchFamily="18" charset="0"/>
                <a:cs typeface="Times New Roman" pitchFamily="18" charset="0"/>
              </a:rPr>
              <a:t>Сетевая форма реализации образовательных программ</a:t>
            </a:r>
            <a:br>
              <a:rPr lang="ru-RU" sz="2800" b="1" dirty="0" smtClean="0">
                <a:solidFill>
                  <a:schemeClr val="tx1"/>
                </a:solidFill>
                <a:latin typeface="Times New Roman" pitchFamily="18" charset="0"/>
                <a:cs typeface="Times New Roman" pitchFamily="18" charset="0"/>
              </a:rPr>
            </a:br>
            <a:r>
              <a:rPr lang="ru-RU" sz="2800" b="1" dirty="0" smtClean="0">
                <a:solidFill>
                  <a:srgbClr val="FF0000"/>
                </a:solidFill>
                <a:latin typeface="Times New Roman" pitchFamily="18" charset="0"/>
                <a:cs typeface="Times New Roman" pitchFamily="18" charset="0"/>
              </a:rPr>
              <a:t> </a:t>
            </a:r>
            <a:br>
              <a:rPr lang="ru-RU" sz="2800" b="1" dirty="0" smtClean="0">
                <a:solidFill>
                  <a:srgbClr val="FF0000"/>
                </a:solidFill>
                <a:latin typeface="Times New Roman" pitchFamily="18" charset="0"/>
                <a:cs typeface="Times New Roman" pitchFamily="18" charset="0"/>
              </a:rPr>
            </a:br>
            <a:r>
              <a:rPr lang="ru-RU" sz="2400" b="1" dirty="0" smtClean="0">
                <a:solidFill>
                  <a:srgbClr val="FF0000"/>
                </a:solidFill>
                <a:latin typeface="Times New Roman" pitchFamily="18" charset="0"/>
                <a:cs typeface="Times New Roman" pitchFamily="18" charset="0"/>
              </a:rPr>
              <a:t>Согласно </a:t>
            </a:r>
            <a:r>
              <a:rPr lang="ru-RU" sz="2400" b="1" dirty="0">
                <a:solidFill>
                  <a:srgbClr val="FF0000"/>
                </a:solidFill>
                <a:latin typeface="Times New Roman" pitchFamily="18" charset="0"/>
                <a:cs typeface="Times New Roman" pitchFamily="18" charset="0"/>
              </a:rPr>
              <a:t>ст. 15 </a:t>
            </a:r>
            <a:r>
              <a:rPr lang="ru-RU" sz="2400" dirty="0">
                <a:latin typeface="Times New Roman" pitchFamily="18" charset="0"/>
                <a:cs typeface="Times New Roman" pitchFamily="18" charset="0"/>
              </a:rPr>
              <a:t>Федерального закона от 29.12.2012 № 273-ФЗ "Об образовании в Российской </a:t>
            </a:r>
            <a:r>
              <a:rPr lang="ru-RU" sz="2400" dirty="0" smtClean="0">
                <a:latin typeface="Times New Roman" pitchFamily="18" charset="0"/>
                <a:cs typeface="Times New Roman" pitchFamily="18" charset="0"/>
              </a:rPr>
              <a:t>Федерации </a:t>
            </a:r>
            <a:r>
              <a:rPr lang="ru-RU" sz="2400" dirty="0">
                <a:latin typeface="Times New Roman" pitchFamily="18" charset="0"/>
                <a:cs typeface="Times New Roman" pitchFamily="18" charset="0"/>
              </a:rPr>
              <a:t>в реализации образовательных программ с использованием сетевой формы могут участвовать:</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-организации</a:t>
            </a:r>
            <a:r>
              <a:rPr lang="ru-RU" sz="2400" dirty="0">
                <a:latin typeface="Times New Roman" pitchFamily="18" charset="0"/>
                <a:cs typeface="Times New Roman" pitchFamily="18" charset="0"/>
              </a:rPr>
              <a:t>, осуществляющие образовательную деятельность;</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-научные </a:t>
            </a:r>
            <a:r>
              <a:rPr lang="ru-RU" sz="2400" dirty="0">
                <a:latin typeface="Times New Roman" pitchFamily="18" charset="0"/>
                <a:cs typeface="Times New Roman" pitchFamily="18" charset="0"/>
              </a:rPr>
              <a:t>организации;</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-медицинские </a:t>
            </a:r>
            <a:r>
              <a:rPr lang="ru-RU" sz="2400" dirty="0">
                <a:latin typeface="Times New Roman" pitchFamily="18" charset="0"/>
                <a:cs typeface="Times New Roman" pitchFamily="18" charset="0"/>
              </a:rPr>
              <a:t>организации;</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-организации </a:t>
            </a:r>
            <a:r>
              <a:rPr lang="ru-RU" sz="2400" dirty="0">
                <a:latin typeface="Times New Roman" pitchFamily="18" charset="0"/>
                <a:cs typeface="Times New Roman" pitchFamily="18" charset="0"/>
              </a:rPr>
              <a:t>культуры;</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-физкультурно-спортивные </a:t>
            </a:r>
            <a:r>
              <a:rPr lang="ru-RU" sz="2400" dirty="0">
                <a:latin typeface="Times New Roman" pitchFamily="18" charset="0"/>
                <a:cs typeface="Times New Roman" pitchFamily="18" charset="0"/>
              </a:rPr>
              <a:t>организации;</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-иные </a:t>
            </a:r>
            <a:r>
              <a:rPr lang="ru-RU" sz="2400" dirty="0">
                <a:latin typeface="Times New Roman" pitchFamily="18" charset="0"/>
                <a:cs typeface="Times New Roman" pitchFamily="18" charset="0"/>
              </a:rPr>
              <a:t>организации, обладающие ресурсами, необходимыми для осуществления обучения, проведения учебной и производственной практики и осуществления иных видов учебной деятельности, предусмотренных соответствующей образовательной программой</a:t>
            </a:r>
            <a:r>
              <a:rPr lang="ru-RU" sz="24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821256"/>
          </a:xfrm>
          <a:ln>
            <a:miter lim="800000"/>
            <a:headEnd/>
            <a:tailEnd/>
          </a:ln>
          <a:extLst/>
        </p:spPr>
        <p:txBody>
          <a:bodyPr/>
          <a:lstStyle/>
          <a:p>
            <a:pPr algn="ctr">
              <a:defRPr/>
            </a:pPr>
            <a:r>
              <a:rPr lang="ru-RU" sz="2400" b="1" dirty="0" smtClean="0">
                <a:solidFill>
                  <a:srgbClr val="FF0000"/>
                </a:solidFill>
                <a:latin typeface="Times New Roman" pitchFamily="18" charset="0"/>
                <a:cs typeface="Times New Roman" pitchFamily="18" charset="0"/>
              </a:rPr>
              <a:t>Могут ли индивидуальные предприниматели быть участниками договора о сетевой реализации образовательных программ?</a:t>
            </a:r>
            <a:br>
              <a:rPr lang="ru-RU" sz="2400" b="1" dirty="0" smtClean="0">
                <a:solidFill>
                  <a:srgbClr val="FF0000"/>
                </a:solidFill>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pic>
        <p:nvPicPr>
          <p:cNvPr id="64515"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84438" y="3716338"/>
            <a:ext cx="4579937"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04664"/>
            <a:ext cx="8208912" cy="5760640"/>
          </a:xfrm>
          <a:ln>
            <a:miter lim="800000"/>
            <a:headEnd/>
            <a:tailEnd/>
          </a:ln>
          <a:extLst/>
        </p:spPr>
        <p:txBody>
          <a:bodyPr/>
          <a:lstStyle/>
          <a:p>
            <a:pPr algn="ctr" eaLnBrk="1" fontAlgn="auto" hangingPunct="1">
              <a:spcAft>
                <a:spcPts val="0"/>
              </a:spcAft>
              <a:defRPr/>
            </a:pPr>
            <a:r>
              <a:rPr lang="ru-RU" sz="2000" b="1" dirty="0">
                <a:solidFill>
                  <a:schemeClr val="tx1"/>
                </a:solidFill>
                <a:latin typeface="Times New Roman" pitchFamily="18" charset="0"/>
                <a:cs typeface="Times New Roman" pitchFamily="18" charset="0"/>
              </a:rPr>
              <a:t>В</a:t>
            </a:r>
            <a:r>
              <a:rPr lang="ru-RU" sz="2000" b="1" dirty="0" smtClean="0">
                <a:solidFill>
                  <a:schemeClr val="tx1"/>
                </a:solidFill>
                <a:latin typeface="Times New Roman" pitchFamily="18" charset="0"/>
                <a:cs typeface="Times New Roman" pitchFamily="18" charset="0"/>
              </a:rPr>
              <a:t> Письме отмечается,  что согласно пункту 2 статьи 3 Федерального закона от  6 октября 1999 г. №184-ФЗ «Об общих принципах организации законодательных (представительных) и исполнительных органов государственной власти субъектов  Российской Федерации» органы государственной власти субъекта Российской Федерации обязаны в течение трех месяцев привести свои нормативно-правовые акты по предметам совместного ведения в соответствие с вновь принятым Федеральным законом. В тоже время, учитывая сроки вступления в силу Федерального закона, представляется, что ра</a:t>
            </a:r>
            <a:r>
              <a:rPr lang="ru-RU" sz="2000" b="1" dirty="0">
                <a:solidFill>
                  <a:schemeClr val="tx1"/>
                </a:solidFill>
                <a:latin typeface="Times New Roman" pitchFamily="18" charset="0"/>
                <a:cs typeface="Times New Roman" pitchFamily="18" charset="0"/>
              </a:rPr>
              <a:t>б</a:t>
            </a:r>
            <a:r>
              <a:rPr lang="ru-RU" sz="2000" b="1" dirty="0" smtClean="0">
                <a:solidFill>
                  <a:schemeClr val="tx1"/>
                </a:solidFill>
                <a:latin typeface="Times New Roman" pitchFamily="18" charset="0"/>
                <a:cs typeface="Times New Roman" pitchFamily="18" charset="0"/>
              </a:rPr>
              <a:t>ота субъектов  РФ по приведению своих законов и иных нормативно-правовых актов в соответствие с Федеральным законом «Об образовании в Российской Федерации» может быть завершена к 01 сентября 2013 года.</a:t>
            </a:r>
            <a:br>
              <a:rPr lang="ru-RU" sz="2000" b="1" dirty="0" smtClean="0">
                <a:solidFill>
                  <a:schemeClr val="tx1"/>
                </a:solidFill>
                <a:latin typeface="Times New Roman" pitchFamily="18" charset="0"/>
                <a:cs typeface="Times New Roman" pitchFamily="18" charset="0"/>
              </a:rPr>
            </a:br>
            <a:r>
              <a:rPr lang="ru-RU" sz="2000" b="1" dirty="0">
                <a:solidFill>
                  <a:schemeClr val="tx1"/>
                </a:solidFill>
                <a:latin typeface="Times New Roman" pitchFamily="18" charset="0"/>
                <a:cs typeface="Times New Roman" pitchFamily="18" charset="0"/>
              </a:rPr>
              <a:t/>
            </a:r>
            <a:br>
              <a:rPr lang="ru-RU" sz="2000" b="1" dirty="0">
                <a:solidFill>
                  <a:schemeClr val="tx1"/>
                </a:solidFill>
                <a:latin typeface="Times New Roman" pitchFamily="18" charset="0"/>
                <a:cs typeface="Times New Roman" pitchFamily="18" charset="0"/>
              </a:rPr>
            </a:br>
            <a:r>
              <a:rPr lang="ru-RU" sz="1800" b="1" dirty="0" smtClean="0">
                <a:latin typeface="Times New Roman" pitchFamily="18" charset="0"/>
                <a:cs typeface="Times New Roman" pitchFamily="18" charset="0"/>
              </a:rPr>
              <a:t/>
            </a:r>
            <a:br>
              <a:rPr lang="ru-RU" sz="1800" b="1" dirty="0" smtClean="0">
                <a:latin typeface="Times New Roman" pitchFamily="18" charset="0"/>
                <a:cs typeface="Times New Roman" pitchFamily="18" charset="0"/>
              </a:rPr>
            </a:br>
            <a:r>
              <a:rPr lang="ru-RU" sz="1800" b="1" dirty="0">
                <a:latin typeface="Times New Roman" pitchFamily="18" charset="0"/>
                <a:cs typeface="Times New Roman" pitchFamily="18" charset="0"/>
              </a:rPr>
              <a:t/>
            </a:r>
            <a:br>
              <a:rPr lang="ru-RU" sz="1800" b="1" dirty="0">
                <a:latin typeface="Times New Roman" pitchFamily="18" charset="0"/>
                <a:cs typeface="Times New Roman" pitchFamily="18" charset="0"/>
              </a:rPr>
            </a:br>
            <a:r>
              <a:rPr lang="ru-RU" sz="1800" b="1" dirty="0" smtClean="0">
                <a:latin typeface="Times New Roman" pitchFamily="18" charset="0"/>
                <a:cs typeface="Times New Roman" pitchFamily="18" charset="0"/>
              </a:rPr>
              <a:t> </a:t>
            </a:r>
            <a:endParaRPr lang="ru-RU"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620688"/>
            <a:ext cx="8305800" cy="5605232"/>
          </a:xfrm>
          <a:ln>
            <a:miter lim="800000"/>
            <a:headEnd/>
            <a:tailEnd/>
          </a:ln>
          <a:extLst/>
        </p:spPr>
        <p:txBody>
          <a:bodyPr/>
          <a:lstStyle/>
          <a:p>
            <a:pPr algn="ctr">
              <a:defRPr/>
            </a:pPr>
            <a:r>
              <a:rPr lang="ru-RU" sz="2800" b="1" dirty="0" smtClean="0">
                <a:solidFill>
                  <a:schemeClr val="tx1"/>
                </a:solidFill>
                <a:latin typeface="Times New Roman" pitchFamily="18" charset="0"/>
                <a:cs typeface="Times New Roman" pitchFamily="18" charset="0"/>
              </a:rPr>
              <a:t>Сетевая форма реализации образовательных программ</a:t>
            </a:r>
            <a:br>
              <a:rPr lang="ru-RU" sz="2800" b="1" dirty="0" smtClean="0">
                <a:solidFill>
                  <a:schemeClr val="tx1"/>
                </a:solidFill>
                <a:latin typeface="Times New Roman" pitchFamily="18" charset="0"/>
                <a:cs typeface="Times New Roman" pitchFamily="18" charset="0"/>
              </a:rPr>
            </a:br>
            <a:r>
              <a:rPr lang="ru-RU" sz="2800" b="1" dirty="0" smtClean="0">
                <a:solidFill>
                  <a:schemeClr val="tx1"/>
                </a:solidFill>
                <a:latin typeface="Times New Roman" pitchFamily="18" charset="0"/>
                <a:cs typeface="Times New Roman" pitchFamily="18" charset="0"/>
              </a:rPr>
              <a:t/>
            </a:r>
            <a:br>
              <a:rPr lang="ru-RU" sz="2800" b="1" dirty="0" smtClean="0">
                <a:solidFill>
                  <a:schemeClr val="tx1"/>
                </a:solidFill>
                <a:latin typeface="Times New Roman" pitchFamily="18" charset="0"/>
                <a:cs typeface="Times New Roman" pitchFamily="18" charset="0"/>
              </a:rPr>
            </a:br>
            <a:r>
              <a:rPr lang="ru-RU" sz="2800" b="1" dirty="0" smtClean="0">
                <a:solidFill>
                  <a:srgbClr val="FF0000"/>
                </a:solidFill>
                <a:latin typeface="Times New Roman" pitchFamily="18" charset="0"/>
                <a:cs typeface="Times New Roman" pitchFamily="18" charset="0"/>
              </a:rPr>
              <a:t> </a:t>
            </a:r>
            <a:r>
              <a:rPr lang="ru-RU" sz="2600" dirty="0">
                <a:latin typeface="Times New Roman" pitchFamily="18" charset="0"/>
                <a:cs typeface="Times New Roman" pitchFamily="18" charset="0"/>
              </a:rPr>
              <a:t>В соответствии со ст. 2 Федерального закона "Об образовании в Российской Федерации" к организациям, осуществляющим образовательную деятельность, приравниваются индивидуальные предприниматели, осуществляющие образовательную деятельность. В связи с этим, они также </a:t>
            </a:r>
            <a:r>
              <a:rPr lang="ru-RU" sz="2600" b="1" dirty="0">
                <a:solidFill>
                  <a:srgbClr val="FF0000"/>
                </a:solidFill>
                <a:latin typeface="Times New Roman" pitchFamily="18" charset="0"/>
                <a:cs typeface="Times New Roman" pitchFamily="18" charset="0"/>
              </a:rPr>
              <a:t>могут быть </a:t>
            </a:r>
            <a:r>
              <a:rPr lang="ru-RU" sz="2600" dirty="0">
                <a:latin typeface="Times New Roman" pitchFamily="18" charset="0"/>
                <a:cs typeface="Times New Roman" pitchFamily="18" charset="0"/>
              </a:rPr>
              <a:t>участниками договора о сетевой форме реализации образовательных программ</a:t>
            </a:r>
            <a:r>
              <a:rPr lang="ru-RU" sz="2600" dirty="0" smtClean="0">
                <a:latin typeface="Times New Roman" pitchFamily="18" charset="0"/>
                <a:cs typeface="Times New Roman" pitchFamily="18" charset="0"/>
              </a:rPr>
              <a:t>.</a:t>
            </a:r>
            <a:br>
              <a:rPr lang="ru-RU" sz="2600" dirty="0" smtClean="0">
                <a:latin typeface="Times New Roman" pitchFamily="18" charset="0"/>
                <a:cs typeface="Times New Roman" pitchFamily="18" charset="0"/>
              </a:rPr>
            </a:br>
            <a:r>
              <a:rPr lang="ru-RU" sz="2600" dirty="0">
                <a:latin typeface="Times New Roman" pitchFamily="18" charset="0"/>
                <a:cs typeface="Times New Roman" pitchFamily="18" charset="0"/>
              </a:rPr>
              <a:t/>
            </a:r>
            <a:br>
              <a:rPr lang="ru-RU" sz="2600" dirty="0">
                <a:latin typeface="Times New Roman" pitchFamily="18" charset="0"/>
                <a:cs typeface="Times New Roman" pitchFamily="18" charset="0"/>
              </a:rPr>
            </a:br>
            <a:r>
              <a:rPr lang="ru-RU" sz="2600" b="1" dirty="0" smtClean="0">
                <a:solidFill>
                  <a:srgbClr val="FF0000"/>
                </a:solidFill>
                <a:latin typeface="Times New Roman" pitchFamily="18" charset="0"/>
                <a:cs typeface="Times New Roman" pitchFamily="18" charset="0"/>
              </a:rPr>
              <a:t/>
            </a:r>
            <a:br>
              <a:rPr lang="ru-RU" sz="2600" b="1" dirty="0" smtClean="0">
                <a:solidFill>
                  <a:srgbClr val="FF0000"/>
                </a:solidFill>
                <a:latin typeface="Times New Roman" pitchFamily="18" charset="0"/>
                <a:cs typeface="Times New Roman" pitchFamily="18" charset="0"/>
              </a:rPr>
            </a:br>
            <a:endParaRPr lang="ru-RU" sz="2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620688"/>
            <a:ext cx="8305800" cy="5976664"/>
          </a:xfrm>
          <a:ln>
            <a:miter lim="800000"/>
            <a:headEnd/>
            <a:tailEnd/>
          </a:ln>
          <a:extLst/>
        </p:spPr>
        <p:txBody>
          <a:bodyPr>
            <a:normAutofit fontScale="90000"/>
          </a:bodyPr>
          <a:lstStyle/>
          <a:p>
            <a:pPr algn="ctr">
              <a:defRPr/>
            </a:pPr>
            <a:r>
              <a:rPr lang="ru-RU" sz="2800" b="1" dirty="0" smtClean="0">
                <a:solidFill>
                  <a:schemeClr val="tx1"/>
                </a:solidFill>
                <a:latin typeface="Times New Roman" pitchFamily="18" charset="0"/>
                <a:cs typeface="Times New Roman" pitchFamily="18" charset="0"/>
              </a:rPr>
              <a:t>Сетевая форма реализации образовательных программ</a:t>
            </a:r>
            <a:br>
              <a:rPr lang="ru-RU" sz="2800" b="1" dirty="0" smtClean="0">
                <a:solidFill>
                  <a:schemeClr val="tx1"/>
                </a:solidFill>
                <a:latin typeface="Times New Roman" pitchFamily="18" charset="0"/>
                <a:cs typeface="Times New Roman" pitchFamily="18" charset="0"/>
              </a:rPr>
            </a:br>
            <a:r>
              <a:rPr lang="ru-RU" sz="2800" b="1" dirty="0" smtClean="0">
                <a:solidFill>
                  <a:schemeClr val="tx1"/>
                </a:solidFill>
                <a:latin typeface="Times New Roman" pitchFamily="18" charset="0"/>
                <a:cs typeface="Times New Roman" pitchFamily="18" charset="0"/>
              </a:rPr>
              <a:t/>
            </a:r>
            <a:br>
              <a:rPr lang="ru-RU" sz="2800" b="1" dirty="0" smtClean="0">
                <a:solidFill>
                  <a:schemeClr val="tx1"/>
                </a:solidFill>
                <a:latin typeface="Times New Roman" pitchFamily="18" charset="0"/>
                <a:cs typeface="Times New Roman" pitchFamily="18" charset="0"/>
              </a:rPr>
            </a:br>
            <a:r>
              <a:rPr lang="ru-RU" sz="2800" b="1" dirty="0" smtClean="0">
                <a:solidFill>
                  <a:srgbClr val="FF0000"/>
                </a:solidFill>
                <a:latin typeface="Times New Roman" pitchFamily="18" charset="0"/>
                <a:cs typeface="Times New Roman" pitchFamily="18" charset="0"/>
              </a:rPr>
              <a:t> </a:t>
            </a:r>
            <a:r>
              <a:rPr lang="ru-RU" sz="1800" dirty="0">
                <a:latin typeface="Times New Roman" pitchFamily="18" charset="0"/>
                <a:cs typeface="Times New Roman" pitchFamily="18" charset="0"/>
              </a:rPr>
              <a:t>В договоре о сетевой форме реализации образовательных программ указываются:</a:t>
            </a:r>
            <a:br>
              <a:rPr lang="ru-RU" sz="1800" dirty="0">
                <a:latin typeface="Times New Roman" pitchFamily="18" charset="0"/>
                <a:cs typeface="Times New Roman" pitchFamily="18" charset="0"/>
              </a:rPr>
            </a:br>
            <a:r>
              <a:rPr lang="ru-RU" sz="1800" b="1" dirty="0">
                <a:solidFill>
                  <a:srgbClr val="FF0000"/>
                </a:solidFill>
                <a:latin typeface="Times New Roman" pitchFamily="18" charset="0"/>
                <a:cs typeface="Times New Roman" pitchFamily="18" charset="0"/>
              </a:rPr>
              <a:t>1)</a:t>
            </a:r>
            <a:r>
              <a:rPr lang="ru-RU" sz="1800" dirty="0">
                <a:latin typeface="Times New Roman" pitchFamily="18" charset="0"/>
                <a:cs typeface="Times New Roman" pitchFamily="18" charset="0"/>
              </a:rPr>
              <a:t> вид, уровень и (или) направленность образовательной программы (часть образовательной программы определенных уровня, вида и направленности), реализуемой с использованием сетевой формы; </a:t>
            </a:r>
            <a:br>
              <a:rPr lang="ru-RU" sz="1800" dirty="0">
                <a:latin typeface="Times New Roman" pitchFamily="18" charset="0"/>
                <a:cs typeface="Times New Roman" pitchFamily="18" charset="0"/>
              </a:rPr>
            </a:br>
            <a:r>
              <a:rPr lang="ru-RU" sz="1800" b="1" dirty="0">
                <a:solidFill>
                  <a:srgbClr val="FF0000"/>
                </a:solidFill>
                <a:latin typeface="Times New Roman" pitchFamily="18" charset="0"/>
                <a:cs typeface="Times New Roman" pitchFamily="18" charset="0"/>
              </a:rPr>
              <a:t>2)</a:t>
            </a:r>
            <a:r>
              <a:rPr lang="ru-RU" sz="1800" dirty="0">
                <a:latin typeface="Times New Roman" pitchFamily="18" charset="0"/>
                <a:cs typeface="Times New Roman" pitchFamily="18" charset="0"/>
              </a:rPr>
              <a:t> статус обучающихся в организациях, указанных в части 1 настоящей статьи, правила приема на обучение по образовательной программе, реализуемой с использованием сетевой формы, порядок организации академической мобильности обучающихся (для обучающихся по основным профессиональным образовательным программам), осваивающих образовательную программу, реализуемую с использованием сетевой формы; </a:t>
            </a:r>
            <a:br>
              <a:rPr lang="ru-RU" sz="1800" dirty="0">
                <a:latin typeface="Times New Roman" pitchFamily="18" charset="0"/>
                <a:cs typeface="Times New Roman" pitchFamily="18" charset="0"/>
              </a:rPr>
            </a:br>
            <a:r>
              <a:rPr lang="ru-RU" sz="1800" b="1" dirty="0">
                <a:solidFill>
                  <a:srgbClr val="FF0000"/>
                </a:solidFill>
                <a:latin typeface="Times New Roman" pitchFamily="18" charset="0"/>
                <a:cs typeface="Times New Roman" pitchFamily="18" charset="0"/>
              </a:rPr>
              <a:t>3)</a:t>
            </a:r>
            <a:r>
              <a:rPr lang="ru-RU" sz="1800" dirty="0">
                <a:latin typeface="Times New Roman" pitchFamily="18" charset="0"/>
                <a:cs typeface="Times New Roman" pitchFamily="18" charset="0"/>
              </a:rPr>
              <a:t> условия и порядок осуществления образовательной деятельности по образовательной программе, реализуемой посредством сетевой формы, в том числе распределение обязанностей между организациями, указанными в части 1 настоящей статьи, порядок реализации образовательной программы, характер и объем ресурсов, используемых каждой организацией, реализующей образовательные программы посредством сетевой формы; </a:t>
            </a:r>
            <a:br>
              <a:rPr lang="ru-RU" sz="1800" dirty="0">
                <a:latin typeface="Times New Roman" pitchFamily="18" charset="0"/>
                <a:cs typeface="Times New Roman" pitchFamily="18" charset="0"/>
              </a:rPr>
            </a:br>
            <a:r>
              <a:rPr lang="ru-RU" sz="1800" b="1" dirty="0">
                <a:solidFill>
                  <a:srgbClr val="FF0000"/>
                </a:solidFill>
                <a:latin typeface="Times New Roman" pitchFamily="18" charset="0"/>
                <a:cs typeface="Times New Roman" pitchFamily="18" charset="0"/>
              </a:rPr>
              <a:t>4)</a:t>
            </a:r>
            <a:r>
              <a:rPr lang="ru-RU" sz="1800" dirty="0">
                <a:latin typeface="Times New Roman" pitchFamily="18" charset="0"/>
                <a:cs typeface="Times New Roman" pitchFamily="18" charset="0"/>
              </a:rPr>
              <a:t> выдаваемые документ или документы об образовании и (или) о квалификации, документ или документы об обучении, а также организации, осуществляющие образовательную деятельность, которыми выдаются указанные документы; </a:t>
            </a:r>
            <a:br>
              <a:rPr lang="ru-RU" sz="1800" dirty="0">
                <a:latin typeface="Times New Roman" pitchFamily="18" charset="0"/>
                <a:cs typeface="Times New Roman" pitchFamily="18" charset="0"/>
              </a:rPr>
            </a:br>
            <a:r>
              <a:rPr lang="ru-RU" sz="1800" b="1" dirty="0">
                <a:solidFill>
                  <a:srgbClr val="FF0000"/>
                </a:solidFill>
                <a:latin typeface="Times New Roman" pitchFamily="18" charset="0"/>
                <a:cs typeface="Times New Roman" pitchFamily="18" charset="0"/>
              </a:rPr>
              <a:t>5) </a:t>
            </a:r>
            <a:r>
              <a:rPr lang="ru-RU" sz="1800" dirty="0">
                <a:latin typeface="Times New Roman" pitchFamily="18" charset="0"/>
                <a:cs typeface="Times New Roman" pitchFamily="18" charset="0"/>
              </a:rPr>
              <a:t>срок действия договора, порядок его изменения и прекращения. </a:t>
            </a:r>
            <a:r>
              <a:rPr lang="ru-RU" sz="2800" dirty="0"/>
              <a:t/>
            </a:r>
            <a:br>
              <a:rPr lang="ru-RU" sz="2800" dirty="0"/>
            </a:br>
            <a:r>
              <a:rPr lang="ru-RU" sz="2600" b="1" dirty="0" smtClean="0">
                <a:solidFill>
                  <a:srgbClr val="FF0000"/>
                </a:solidFill>
                <a:latin typeface="Times New Roman" pitchFamily="18" charset="0"/>
                <a:cs typeface="Times New Roman" pitchFamily="18" charset="0"/>
              </a:rPr>
              <a:t/>
            </a:r>
            <a:br>
              <a:rPr lang="ru-RU" sz="2600" b="1" dirty="0" smtClean="0">
                <a:solidFill>
                  <a:srgbClr val="FF0000"/>
                </a:solidFill>
                <a:latin typeface="Times New Roman" pitchFamily="18" charset="0"/>
                <a:cs typeface="Times New Roman" pitchFamily="18" charset="0"/>
              </a:rPr>
            </a:br>
            <a:endParaRPr lang="ru-RU" sz="2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605232"/>
          </a:xfrm>
          <a:ln>
            <a:miter lim="800000"/>
            <a:headEnd/>
            <a:tailEnd/>
          </a:ln>
          <a:extLst/>
        </p:spPr>
        <p:txBody>
          <a:bodyPr/>
          <a:lstStyle/>
          <a:p>
            <a:pPr algn="ctr">
              <a:defRPr/>
            </a:pPr>
            <a:r>
              <a:rPr lang="ru-RU" sz="3600" b="1" dirty="0" smtClean="0">
                <a:solidFill>
                  <a:srgbClr val="00B050"/>
                </a:solidFill>
                <a:latin typeface="Times New Roman" pitchFamily="18" charset="0"/>
                <a:cs typeface="Times New Roman" pitchFamily="18" charset="0"/>
              </a:rPr>
              <a:t>Инклюзивное образование</a:t>
            </a:r>
            <a:r>
              <a:rPr lang="ru-RU" sz="3600" b="1" dirty="0" smtClean="0">
                <a:solidFill>
                  <a:schemeClr val="tx1"/>
                </a:solidFill>
                <a:latin typeface="Times New Roman" pitchFamily="18" charset="0"/>
                <a:cs typeface="Times New Roman" pitchFamily="18" charset="0"/>
              </a:rPr>
              <a:t/>
            </a:r>
            <a:br>
              <a:rPr lang="ru-RU" sz="3600" b="1" dirty="0" smtClean="0">
                <a:solidFill>
                  <a:schemeClr val="tx1"/>
                </a:solidFill>
                <a:latin typeface="Times New Roman" pitchFamily="18" charset="0"/>
                <a:cs typeface="Times New Roman" pitchFamily="18" charset="0"/>
              </a:rPr>
            </a:br>
            <a:r>
              <a:rPr lang="ru-RU" sz="3600" b="1" dirty="0">
                <a:solidFill>
                  <a:schemeClr val="tx1"/>
                </a:solidFill>
                <a:latin typeface="Times New Roman" pitchFamily="18" charset="0"/>
                <a:cs typeface="Times New Roman" pitchFamily="18" charset="0"/>
              </a:rPr>
              <a:t/>
            </a:r>
            <a:br>
              <a:rPr lang="ru-RU" sz="3600" b="1" dirty="0">
                <a:solidFill>
                  <a:schemeClr val="tx1"/>
                </a:solidFill>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pic>
        <p:nvPicPr>
          <p:cNvPr id="67587"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0825" y="4546600"/>
            <a:ext cx="2286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8" name="Рисунок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67475" y="0"/>
            <a:ext cx="2676525"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9" name="Рисунок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56100" y="4005263"/>
            <a:ext cx="3810000" cy="263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605232"/>
          </a:xfrm>
          <a:ln>
            <a:miter lim="800000"/>
            <a:headEnd/>
            <a:tailEnd/>
          </a:ln>
          <a:extLst/>
        </p:spPr>
        <p:txBody>
          <a:bodyPr>
            <a:normAutofit fontScale="90000"/>
          </a:bodyPr>
          <a:lstStyle/>
          <a:p>
            <a:pPr algn="ctr">
              <a:defRPr/>
            </a:pPr>
            <a:r>
              <a:rPr lang="ru-RU" sz="3800" b="1" dirty="0" smtClean="0">
                <a:solidFill>
                  <a:srgbClr val="00B050"/>
                </a:solidFill>
                <a:latin typeface="Times New Roman" pitchFamily="18" charset="0"/>
                <a:cs typeface="Times New Roman" pitchFamily="18" charset="0"/>
              </a:rPr>
              <a:t>Инклюзивное образование</a:t>
            </a:r>
            <a:br>
              <a:rPr lang="ru-RU" sz="3800" b="1" dirty="0" smtClean="0">
                <a:solidFill>
                  <a:srgbClr val="00B050"/>
                </a:solidFill>
                <a:latin typeface="Times New Roman" pitchFamily="18" charset="0"/>
                <a:cs typeface="Times New Roman" pitchFamily="18" charset="0"/>
              </a:rPr>
            </a:br>
            <a:r>
              <a:rPr lang="ru-RU" sz="2800" b="1" dirty="0" smtClean="0">
                <a:solidFill>
                  <a:srgbClr val="00B050"/>
                </a:solidFill>
                <a:latin typeface="Times New Roman" pitchFamily="18" charset="0"/>
                <a:cs typeface="Times New Roman" pitchFamily="18" charset="0"/>
              </a:rPr>
              <a:t/>
            </a:r>
            <a:br>
              <a:rPr lang="ru-RU" sz="2800" b="1" dirty="0" smtClean="0">
                <a:solidFill>
                  <a:srgbClr val="00B050"/>
                </a:solidFill>
                <a:latin typeface="Times New Roman" pitchFamily="18" charset="0"/>
                <a:cs typeface="Times New Roman" pitchFamily="18" charset="0"/>
              </a:rPr>
            </a:br>
            <a:r>
              <a:rPr lang="ru-RU" sz="2800" dirty="0" smtClean="0">
                <a:latin typeface="Times New Roman" pitchFamily="18" charset="0"/>
                <a:cs typeface="Times New Roman" pitchFamily="18" charset="0"/>
              </a:rPr>
              <a:t>Понятие </a:t>
            </a:r>
            <a:r>
              <a:rPr lang="ru-RU" sz="2800" dirty="0">
                <a:latin typeface="Times New Roman" pitchFamily="18" charset="0"/>
                <a:cs typeface="Times New Roman" pitchFamily="18" charset="0"/>
              </a:rPr>
              <a:t>инклюзивного образования введено в Федеральный закон от 29.12.2012 № 273-ФЗ "Об образовании в Российской Федерации</a:t>
            </a:r>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Согласно закону под инклюзивным образованием понимается обеспечение равного доступа к образованию для всех обучающихся с учетом разнообразия особых образовательных потребностей и индивидуальных возможностей (</a:t>
            </a:r>
            <a:r>
              <a:rPr lang="ru-RU" sz="2800" b="1" dirty="0">
                <a:solidFill>
                  <a:srgbClr val="FF0000"/>
                </a:solidFill>
                <a:latin typeface="Times New Roman" pitchFamily="18" charset="0"/>
                <a:cs typeface="Times New Roman" pitchFamily="18" charset="0"/>
              </a:rPr>
              <a:t>п. 27 ст. 2</a:t>
            </a:r>
            <a:r>
              <a:rPr lang="ru-RU" sz="2800" dirty="0">
                <a:latin typeface="Times New Roman" pitchFamily="18" charset="0"/>
                <a:cs typeface="Times New Roman" pitchFamily="18" charset="0"/>
              </a:rPr>
              <a:t>). </a:t>
            </a: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749248"/>
          </a:xfrm>
          <a:ln>
            <a:miter lim="800000"/>
            <a:headEnd/>
            <a:tailEnd/>
          </a:ln>
          <a:extLst/>
        </p:spPr>
        <p:txBody>
          <a:bodyPr>
            <a:normAutofit fontScale="90000"/>
          </a:bodyPr>
          <a:lstStyle/>
          <a:p>
            <a:pPr algn="ctr">
              <a:defRPr/>
            </a:pPr>
            <a:r>
              <a:rPr lang="ru-RU" sz="3800" b="1" dirty="0">
                <a:solidFill>
                  <a:srgbClr val="00B050"/>
                </a:solidFill>
                <a:latin typeface="Times New Roman" pitchFamily="18" charset="0"/>
                <a:cs typeface="Times New Roman" pitchFamily="18" charset="0"/>
              </a:rPr>
              <a:t>Инклюзивное </a:t>
            </a:r>
            <a:r>
              <a:rPr lang="ru-RU" sz="3800" b="1" dirty="0" smtClean="0">
                <a:solidFill>
                  <a:srgbClr val="00B050"/>
                </a:solidFill>
                <a:latin typeface="Times New Roman" pitchFamily="18" charset="0"/>
                <a:cs typeface="Times New Roman" pitchFamily="18" charset="0"/>
              </a:rPr>
              <a:t>образование</a:t>
            </a:r>
            <a:br>
              <a:rPr lang="ru-RU" sz="3800" b="1" dirty="0" smtClean="0">
                <a:solidFill>
                  <a:srgbClr val="00B050"/>
                </a:solidFill>
                <a:latin typeface="Times New Roman" pitchFamily="18" charset="0"/>
                <a:cs typeface="Times New Roman" pitchFamily="18" charset="0"/>
              </a:rPr>
            </a:br>
            <a:r>
              <a:rPr lang="ru-RU" sz="3800" b="1" dirty="0" smtClean="0">
                <a:solidFill>
                  <a:srgbClr val="00B050"/>
                </a:solidFill>
                <a:latin typeface="Times New Roman" pitchFamily="18" charset="0"/>
                <a:cs typeface="Times New Roman" pitchFamily="18" charset="0"/>
              </a:rPr>
              <a:t> </a:t>
            </a:r>
            <a:br>
              <a:rPr lang="ru-RU" sz="3800" b="1" dirty="0" smtClean="0">
                <a:solidFill>
                  <a:srgbClr val="00B050"/>
                </a:solidFill>
                <a:latin typeface="Times New Roman" pitchFamily="18" charset="0"/>
                <a:cs typeface="Times New Roman" pitchFamily="18" charset="0"/>
              </a:rPr>
            </a:br>
            <a:r>
              <a:rPr lang="ru-RU" sz="2800" b="1" dirty="0" smtClean="0">
                <a:solidFill>
                  <a:srgbClr val="00B050"/>
                </a:solidFill>
                <a:latin typeface="Times New Roman" pitchFamily="18" charset="0"/>
                <a:cs typeface="Times New Roman" pitchFamily="18" charset="0"/>
              </a:rPr>
              <a:t/>
            </a:r>
            <a:br>
              <a:rPr lang="ru-RU" sz="2800" b="1" dirty="0" smtClean="0">
                <a:solidFill>
                  <a:srgbClr val="00B050"/>
                </a:solidFill>
                <a:latin typeface="Times New Roman" pitchFamily="18" charset="0"/>
                <a:cs typeface="Times New Roman" pitchFamily="18" charset="0"/>
              </a:rPr>
            </a:br>
            <a:r>
              <a:rPr lang="ru-RU" sz="2800" dirty="0" smtClean="0">
                <a:latin typeface="Times New Roman" pitchFamily="18" charset="0"/>
                <a:cs typeface="Times New Roman" pitchFamily="18" charset="0"/>
              </a:rPr>
              <a:t>Организация </a:t>
            </a:r>
            <a:r>
              <a:rPr lang="ru-RU" sz="2800" dirty="0">
                <a:latin typeface="Times New Roman" pitchFamily="18" charset="0"/>
                <a:cs typeface="Times New Roman" pitchFamily="18" charset="0"/>
              </a:rPr>
              <a:t>обучения детей-инвалидов в обычных ОУ (преимущественно по месту жительства) позволит избежать их помещения на длительный срок в </a:t>
            </a:r>
            <a:r>
              <a:rPr lang="ru-RU" sz="2800" dirty="0" err="1">
                <a:latin typeface="Times New Roman" pitchFamily="18" charset="0"/>
                <a:cs typeface="Times New Roman" pitchFamily="18" charset="0"/>
              </a:rPr>
              <a:t>интернатные</a:t>
            </a:r>
            <a:r>
              <a:rPr lang="ru-RU" sz="2800" dirty="0">
                <a:latin typeface="Times New Roman" pitchFamily="18" charset="0"/>
                <a:cs typeface="Times New Roman" pitchFamily="18" charset="0"/>
              </a:rPr>
              <a:t> учреждения, создать условия для проживания и воспитания в семье и обеспечить их постоянное общение со сверстниками, что будет способствовать формированию толерантного отношения граждан к проблемам инвалидов</a:t>
            </a:r>
            <a:r>
              <a:rPr lang="ru-RU" sz="2800" dirty="0" smtClean="0">
                <a:latin typeface="Times New Roman" pitchFamily="18" charset="0"/>
                <a:cs typeface="Times New Roman" pitchFamily="18" charset="0"/>
              </a:rPr>
              <a:t>.</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pic>
        <p:nvPicPr>
          <p:cNvPr id="69635"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6700" y="1368425"/>
            <a:ext cx="1720850"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749248"/>
          </a:xfrm>
          <a:ln>
            <a:miter lim="800000"/>
            <a:headEnd/>
            <a:tailEnd/>
          </a:ln>
          <a:extLst/>
        </p:spPr>
        <p:txBody>
          <a:bodyPr>
            <a:normAutofit fontScale="90000"/>
          </a:bodyPr>
          <a:lstStyle/>
          <a:p>
            <a:pPr algn="ctr">
              <a:defRPr/>
            </a:pP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Информационная открытость образовательной организации </a:t>
            </a:r>
            <a:r>
              <a:rPr lang="ru-RU" sz="3800" b="1" dirty="0" smtClean="0">
                <a:solidFill>
                  <a:srgbClr val="FF0000"/>
                </a:solidFill>
                <a:latin typeface="Times New Roman" pitchFamily="18" charset="0"/>
                <a:cs typeface="Times New Roman" pitchFamily="18" charset="0"/>
              </a:rPr>
              <a:t>(ст. 29)</a:t>
            </a:r>
            <a:br>
              <a:rPr lang="ru-RU" sz="3800" b="1" dirty="0" smtClean="0">
                <a:solidFill>
                  <a:srgbClr val="FF0000"/>
                </a:solidFill>
                <a:latin typeface="Times New Roman" pitchFamily="18" charset="0"/>
                <a:cs typeface="Times New Roman" pitchFamily="18" charset="0"/>
              </a:rPr>
            </a:br>
            <a:r>
              <a:rPr lang="ru-RU" sz="2900" dirty="0" smtClean="0">
                <a:latin typeface="Times New Roman" pitchFamily="18" charset="0"/>
                <a:cs typeface="Times New Roman" pitchFamily="18" charset="0"/>
              </a:rPr>
              <a:t>Образовательные организации обеспечивают открытость и доступность:</a:t>
            </a:r>
            <a:br>
              <a:rPr lang="ru-RU" sz="2900" dirty="0" smtClean="0">
                <a:latin typeface="Times New Roman" pitchFamily="18" charset="0"/>
                <a:cs typeface="Times New Roman" pitchFamily="18" charset="0"/>
              </a:rPr>
            </a:br>
            <a:r>
              <a:rPr lang="ru-RU" sz="2200" dirty="0" smtClean="0">
                <a:solidFill>
                  <a:schemeClr val="tx1"/>
                </a:solidFill>
                <a:latin typeface="Times New Roman" pitchFamily="18" charset="0"/>
                <a:cs typeface="Times New Roman" pitchFamily="18" charset="0"/>
              </a:rPr>
              <a:t>-о структуре и </a:t>
            </a:r>
            <a:r>
              <a:rPr lang="ru-RU" sz="2200" b="1" dirty="0" smtClean="0">
                <a:solidFill>
                  <a:schemeClr val="tx1"/>
                </a:solidFill>
                <a:latin typeface="Times New Roman" pitchFamily="18" charset="0"/>
                <a:cs typeface="Times New Roman" pitchFamily="18" charset="0"/>
              </a:rPr>
              <a:t>об органах управления образовательной организацией;</a:t>
            </a:r>
            <a:br>
              <a:rPr lang="ru-RU" sz="2200" b="1" dirty="0" smtClean="0">
                <a:solidFill>
                  <a:schemeClr val="tx1"/>
                </a:solidFill>
                <a:latin typeface="Times New Roman" pitchFamily="18" charset="0"/>
                <a:cs typeface="Times New Roman" pitchFamily="18" charset="0"/>
              </a:rPr>
            </a:br>
            <a:r>
              <a:rPr lang="ru-RU" sz="2200" dirty="0" smtClean="0">
                <a:solidFill>
                  <a:schemeClr val="tx1"/>
                </a:solidFill>
                <a:latin typeface="Times New Roman" pitchFamily="18" charset="0"/>
                <a:cs typeface="Times New Roman" pitchFamily="18" charset="0"/>
              </a:rPr>
              <a:t>-о реализуемых образовательных программах </a:t>
            </a:r>
            <a:r>
              <a:rPr lang="ru-RU" sz="2200" b="1" dirty="0" smtClean="0">
                <a:solidFill>
                  <a:schemeClr val="tx1"/>
                </a:solidFill>
                <a:latin typeface="Times New Roman" pitchFamily="18" charset="0"/>
                <a:cs typeface="Times New Roman" pitchFamily="18" charset="0"/>
              </a:rPr>
              <a:t>с указанием учебных предметов, курсов, дисциплин (модулей), практики, предусмотренных соответствующей образовательной программой;</a:t>
            </a:r>
            <a:r>
              <a:rPr lang="ru-RU" sz="2200" b="1" dirty="0" smtClean="0">
                <a:solidFill>
                  <a:schemeClr val="tx1"/>
                </a:solidFill>
              </a:rPr>
              <a:t/>
            </a:r>
            <a:br>
              <a:rPr lang="ru-RU" sz="2200" b="1" dirty="0" smtClean="0">
                <a:solidFill>
                  <a:schemeClr val="tx1"/>
                </a:solidFill>
              </a:rPr>
            </a:br>
            <a:r>
              <a:rPr lang="ru-RU" sz="2200" b="1" dirty="0" smtClean="0">
                <a:solidFill>
                  <a:schemeClr val="tx1"/>
                </a:solidFill>
                <a:latin typeface="Times New Roman" pitchFamily="18" charset="0"/>
                <a:cs typeface="Times New Roman" pitchFamily="18" charset="0"/>
              </a:rPr>
              <a:t>-о языках образования;</a:t>
            </a:r>
            <a:br>
              <a:rPr lang="ru-RU" sz="2200" b="1" dirty="0" smtClean="0">
                <a:solidFill>
                  <a:schemeClr val="tx1"/>
                </a:solidFill>
                <a:latin typeface="Times New Roman" pitchFamily="18" charset="0"/>
                <a:cs typeface="Times New Roman" pitchFamily="18" charset="0"/>
              </a:rPr>
            </a:br>
            <a:r>
              <a:rPr lang="ru-RU" sz="2200" b="1" dirty="0" smtClean="0">
                <a:solidFill>
                  <a:schemeClr val="tx1"/>
                </a:solidFill>
                <a:latin typeface="Times New Roman" pitchFamily="18" charset="0"/>
                <a:cs typeface="Times New Roman" pitchFamily="18" charset="0"/>
              </a:rPr>
              <a:t>- о заместителях руководителя образовательной организации;</a:t>
            </a:r>
            <a:br>
              <a:rPr lang="ru-RU" sz="2200" b="1" dirty="0" smtClean="0">
                <a:solidFill>
                  <a:schemeClr val="tx1"/>
                </a:solidFill>
                <a:latin typeface="Times New Roman" pitchFamily="18" charset="0"/>
                <a:cs typeface="Times New Roman" pitchFamily="18" charset="0"/>
              </a:rPr>
            </a:br>
            <a:r>
              <a:rPr lang="ru-RU" sz="2200" b="1" dirty="0" smtClean="0">
                <a:solidFill>
                  <a:schemeClr val="tx1"/>
                </a:solidFill>
                <a:latin typeface="Times New Roman" pitchFamily="18" charset="0"/>
                <a:cs typeface="Times New Roman" pitchFamily="18" charset="0"/>
              </a:rPr>
              <a:t>-о </a:t>
            </a:r>
            <a:r>
              <a:rPr lang="ru-RU" sz="2200" b="1" dirty="0">
                <a:solidFill>
                  <a:schemeClr val="tx1"/>
                </a:solidFill>
                <a:latin typeface="Times New Roman" pitchFamily="18" charset="0"/>
                <a:cs typeface="Times New Roman" pitchFamily="18" charset="0"/>
              </a:rPr>
              <a:t>трудоустройстве выпускников</a:t>
            </a:r>
            <a:r>
              <a:rPr lang="ru-RU" sz="2200" b="1" dirty="0" smtClean="0">
                <a:solidFill>
                  <a:schemeClr val="tx1"/>
                </a:solidFill>
                <a:latin typeface="Times New Roman" pitchFamily="18" charset="0"/>
                <a:cs typeface="Times New Roman" pitchFamily="18" charset="0"/>
              </a:rPr>
              <a:t>;</a:t>
            </a:r>
            <a:br>
              <a:rPr lang="ru-RU" sz="2200" b="1" dirty="0" smtClean="0">
                <a:solidFill>
                  <a:schemeClr val="tx1"/>
                </a:solidFill>
                <a:latin typeface="Times New Roman" pitchFamily="18" charset="0"/>
                <a:cs typeface="Times New Roman" pitchFamily="18" charset="0"/>
              </a:rPr>
            </a:br>
            <a:r>
              <a:rPr lang="ru-RU" sz="2200" b="1" dirty="0" smtClean="0">
                <a:solidFill>
                  <a:schemeClr val="tx1"/>
                </a:solidFill>
                <a:latin typeface="Times New Roman" pitchFamily="18" charset="0"/>
                <a:cs typeface="Times New Roman" pitchFamily="18" charset="0"/>
              </a:rPr>
              <a:t>-</a:t>
            </a:r>
            <a:r>
              <a:rPr lang="ru-RU" sz="2000" dirty="0" smtClean="0">
                <a:solidFill>
                  <a:schemeClr val="tx1"/>
                </a:solidFill>
                <a:latin typeface="Times New Roman" pitchFamily="18" charset="0"/>
                <a:cs typeface="Times New Roman" pitchFamily="18" charset="0"/>
              </a:rPr>
              <a:t>локальных </a:t>
            </a:r>
            <a:r>
              <a:rPr lang="ru-RU" sz="2000" dirty="0">
                <a:solidFill>
                  <a:schemeClr val="tx1"/>
                </a:solidFill>
                <a:latin typeface="Times New Roman" pitchFamily="18" charset="0"/>
                <a:cs typeface="Times New Roman" pitchFamily="18" charset="0"/>
              </a:rPr>
              <a:t>нормативных актов, предусмотренных </a:t>
            </a:r>
            <a:r>
              <a:rPr lang="ru-RU" sz="2000" dirty="0">
                <a:solidFill>
                  <a:schemeClr val="tx1"/>
                </a:solidFill>
                <a:latin typeface="Times New Roman" pitchFamily="18" charset="0"/>
                <a:cs typeface="Times New Roman" pitchFamily="18" charset="0"/>
                <a:hlinkClick r:id="rId2"/>
              </a:rPr>
              <a:t>частью 2 статьи 30 настоящего Федерального закона, правил внутреннего распорядка обучающихся, правил внутреннего трудового распорядка, коллективного </a:t>
            </a:r>
            <a:r>
              <a:rPr lang="ru-RU" sz="2000" dirty="0" smtClean="0">
                <a:solidFill>
                  <a:schemeClr val="tx1"/>
                </a:solidFill>
                <a:latin typeface="Times New Roman" pitchFamily="18" charset="0"/>
                <a:cs typeface="Times New Roman" pitchFamily="18" charset="0"/>
                <a:hlinkClick r:id="rId2"/>
              </a:rPr>
              <a:t>договора</a:t>
            </a:r>
            <a:r>
              <a:rPr lang="ru-RU" sz="2000" dirty="0" smtClean="0">
                <a:solidFill>
                  <a:schemeClr val="tx1"/>
                </a:solidFill>
                <a:latin typeface="Times New Roman" pitchFamily="18" charset="0"/>
                <a:cs typeface="Times New Roman" pitchFamily="18" charset="0"/>
              </a:rPr>
              <a:t>.</a:t>
            </a:r>
            <a:r>
              <a:rPr lang="ru-RU" sz="2000" dirty="0">
                <a:solidFill>
                  <a:schemeClr val="tx1"/>
                </a:solidFill>
                <a:latin typeface="Times New Roman" pitchFamily="18" charset="0"/>
                <a:cs typeface="Times New Roman" pitchFamily="18" charset="0"/>
              </a:rPr>
              <a:t/>
            </a:r>
            <a:br>
              <a:rPr lang="ru-RU" sz="2000" dirty="0">
                <a:solidFill>
                  <a:schemeClr val="tx1"/>
                </a:solidFill>
                <a:latin typeface="Times New Roman" pitchFamily="18" charset="0"/>
                <a:cs typeface="Times New Roman" pitchFamily="18" charset="0"/>
              </a:rPr>
            </a:br>
            <a:r>
              <a:rPr lang="ru-RU" sz="2200" b="1" dirty="0" smtClean="0">
                <a:solidFill>
                  <a:schemeClr val="tx1"/>
                </a:solidFill>
                <a:latin typeface="Times New Roman" pitchFamily="18" charset="0"/>
                <a:cs typeface="Times New Roman" pitchFamily="18" charset="0"/>
              </a:rPr>
              <a:t/>
            </a:r>
            <a:br>
              <a:rPr lang="ru-RU" sz="2200" b="1" dirty="0" smtClean="0">
                <a:solidFill>
                  <a:schemeClr val="tx1"/>
                </a:solidFill>
                <a:latin typeface="Times New Roman" pitchFamily="18" charset="0"/>
                <a:cs typeface="Times New Roman" pitchFamily="18" charset="0"/>
              </a:rPr>
            </a:br>
            <a:r>
              <a:rPr lang="ru-RU" sz="2200" b="1" dirty="0">
                <a:solidFill>
                  <a:schemeClr val="tx1"/>
                </a:solidFill>
                <a:latin typeface="Times New Roman" pitchFamily="18" charset="0"/>
                <a:cs typeface="Times New Roman" pitchFamily="18" charset="0"/>
              </a:rPr>
              <a:t/>
            </a:r>
            <a:br>
              <a:rPr lang="ru-RU" sz="2200" b="1" dirty="0">
                <a:solidFill>
                  <a:schemeClr val="tx1"/>
                </a:solidFill>
                <a:latin typeface="Times New Roman" pitchFamily="18" charset="0"/>
                <a:cs typeface="Times New Roman" pitchFamily="18" charset="0"/>
              </a:rPr>
            </a:br>
            <a:r>
              <a:rPr lang="ru-RU" sz="2200" b="1" dirty="0" smtClean="0">
                <a:solidFill>
                  <a:schemeClr val="tx1"/>
                </a:solidFill>
                <a:latin typeface="Times New Roman" pitchFamily="18" charset="0"/>
                <a:cs typeface="Times New Roman" pitchFamily="18" charset="0"/>
              </a:rPr>
              <a:t/>
            </a:r>
            <a:br>
              <a:rPr lang="ru-RU" sz="2200" b="1" dirty="0" smtClean="0">
                <a:solidFill>
                  <a:schemeClr val="tx1"/>
                </a:solidFill>
                <a:latin typeface="Times New Roman" pitchFamily="18" charset="0"/>
                <a:cs typeface="Times New Roman" pitchFamily="18" charset="0"/>
              </a:rPr>
            </a:br>
            <a:endParaRPr lang="ru-RU" sz="2200" b="1" dirty="0">
              <a:solidFill>
                <a:schemeClr val="tx1"/>
              </a:solidFill>
              <a:latin typeface="Times New Roman" pitchFamily="18" charset="0"/>
              <a:cs typeface="Times New Roman" pitchFamily="18" charset="0"/>
            </a:endParaRPr>
          </a:p>
        </p:txBody>
      </p:sp>
      <p:pic>
        <p:nvPicPr>
          <p:cNvPr id="70659" name="Рисунок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19925" y="5300663"/>
            <a:ext cx="2016125"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749248"/>
          </a:xfrm>
          <a:ln>
            <a:miter lim="800000"/>
            <a:headEnd/>
            <a:tailEnd/>
          </a:ln>
          <a:extLst/>
        </p:spPr>
        <p:txBody>
          <a:bodyPr>
            <a:normAutofit fontScale="90000"/>
          </a:bodyPr>
          <a:lstStyle/>
          <a:p>
            <a:pPr algn="ctr">
              <a:defRPr/>
            </a:pP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
            </a:r>
            <a:br>
              <a:rPr lang="ru-RU" sz="3800" dirty="0" smtClean="0">
                <a:solidFill>
                  <a:schemeClr val="tx1"/>
                </a:solidFill>
                <a:latin typeface="Times New Roman" pitchFamily="18" charset="0"/>
                <a:cs typeface="Times New Roman" pitchFamily="18" charset="0"/>
              </a:rPr>
            </a:br>
            <a:r>
              <a:rPr lang="ru-RU" sz="3800" dirty="0" smtClean="0">
                <a:solidFill>
                  <a:schemeClr val="tx1"/>
                </a:solidFill>
                <a:latin typeface="Times New Roman" pitchFamily="18" charset="0"/>
                <a:cs typeface="Times New Roman" pitchFamily="18" charset="0"/>
              </a:rPr>
              <a:t>Информационная открытость образовательной организации </a:t>
            </a:r>
            <a:r>
              <a:rPr lang="ru-RU" sz="3800" b="1" dirty="0" smtClean="0">
                <a:solidFill>
                  <a:srgbClr val="FF0000"/>
                </a:solidFill>
                <a:latin typeface="Times New Roman" pitchFamily="18" charset="0"/>
                <a:cs typeface="Times New Roman" pitchFamily="18" charset="0"/>
              </a:rPr>
              <a:t>(ст. 29)</a:t>
            </a:r>
            <a:br>
              <a:rPr lang="ru-RU" sz="3800" b="1" dirty="0" smtClean="0">
                <a:solidFill>
                  <a:srgbClr val="FF0000"/>
                </a:solidFill>
                <a:latin typeface="Times New Roman" pitchFamily="18" charset="0"/>
                <a:cs typeface="Times New Roman" pitchFamily="18" charset="0"/>
              </a:rPr>
            </a:br>
            <a:r>
              <a:rPr lang="ru-RU" sz="3800" b="1" dirty="0" smtClean="0">
                <a:solidFill>
                  <a:srgbClr val="FF0000"/>
                </a:solidFill>
                <a:latin typeface="Times New Roman" pitchFamily="18" charset="0"/>
                <a:cs typeface="Times New Roman" pitchFamily="18" charset="0"/>
              </a:rPr>
              <a:t/>
            </a:r>
            <a:br>
              <a:rPr lang="ru-RU" sz="3800" b="1" dirty="0" smtClean="0">
                <a:solidFill>
                  <a:srgbClr val="FF0000"/>
                </a:solidFill>
                <a:latin typeface="Times New Roman" pitchFamily="18" charset="0"/>
                <a:cs typeface="Times New Roman" pitchFamily="18" charset="0"/>
              </a:rPr>
            </a:br>
            <a:r>
              <a:rPr lang="ru-RU" sz="2700" dirty="0" smtClean="0">
                <a:solidFill>
                  <a:srgbClr val="00B050"/>
                </a:solidFill>
                <a:latin typeface="Times New Roman" pitchFamily="18" charset="0"/>
                <a:cs typeface="Times New Roman" pitchFamily="18" charset="0"/>
              </a:rPr>
              <a:t>Образовательная организация обязана публиковать на своем сайте</a:t>
            </a:r>
            <a:br>
              <a:rPr lang="ru-RU" sz="2700" dirty="0" smtClean="0">
                <a:solidFill>
                  <a:srgbClr val="00B050"/>
                </a:solidFill>
                <a:latin typeface="Times New Roman" pitchFamily="18" charset="0"/>
                <a:cs typeface="Times New Roman" pitchFamily="18" charset="0"/>
              </a:rPr>
            </a:br>
            <a:r>
              <a:rPr lang="ru-RU" sz="2700" dirty="0" smtClean="0">
                <a:solidFill>
                  <a:srgbClr val="FF0000"/>
                </a:solidFill>
                <a:latin typeface="Times New Roman" pitchFamily="18" charset="0"/>
                <a:cs typeface="Times New Roman" pitchFamily="18" charset="0"/>
              </a:rPr>
              <a:t>копии </a:t>
            </a:r>
            <a:r>
              <a:rPr lang="ru-RU" sz="2400" dirty="0" smtClean="0">
                <a:solidFill>
                  <a:srgbClr val="FF0000"/>
                </a:solidFill>
                <a:latin typeface="Times New Roman" pitchFamily="18" charset="0"/>
                <a:cs typeface="Times New Roman" pitchFamily="18" charset="0"/>
              </a:rPr>
              <a:t>предписаний </a:t>
            </a:r>
            <a:r>
              <a:rPr lang="ru-RU" sz="2400" dirty="0">
                <a:solidFill>
                  <a:srgbClr val="FF0000"/>
                </a:solidFill>
                <a:latin typeface="Times New Roman" pitchFamily="18" charset="0"/>
                <a:cs typeface="Times New Roman" pitchFamily="18" charset="0"/>
              </a:rPr>
              <a:t>органов</a:t>
            </a:r>
            <a:r>
              <a:rPr lang="ru-RU" sz="2400" dirty="0">
                <a:solidFill>
                  <a:srgbClr val="00B050"/>
                </a:solidFill>
                <a:latin typeface="Times New Roman" pitchFamily="18" charset="0"/>
                <a:cs typeface="Times New Roman" pitchFamily="18" charset="0"/>
              </a:rPr>
              <a:t>, осуществляющих государственный контроль (надзор) в сфере образования, </a:t>
            </a:r>
            <a:r>
              <a:rPr lang="ru-RU" sz="2400" dirty="0">
                <a:solidFill>
                  <a:srgbClr val="FF0000"/>
                </a:solidFill>
                <a:latin typeface="Times New Roman" pitchFamily="18" charset="0"/>
                <a:cs typeface="Times New Roman" pitchFamily="18" charset="0"/>
              </a:rPr>
              <a:t>отчетов об исполнении таких </a:t>
            </a:r>
            <a:r>
              <a:rPr lang="ru-RU" sz="2400" dirty="0" smtClean="0">
                <a:solidFill>
                  <a:srgbClr val="FF0000"/>
                </a:solidFill>
                <a:latin typeface="Times New Roman" pitchFamily="18" charset="0"/>
                <a:cs typeface="Times New Roman" pitchFamily="18" charset="0"/>
              </a:rPr>
              <a:t>предписаний</a:t>
            </a:r>
            <a:r>
              <a:rPr lang="ru-RU" sz="2400" dirty="0">
                <a:solidFill>
                  <a:srgbClr val="00B050"/>
                </a:solidFill>
                <a:latin typeface="Times New Roman" pitchFamily="18" charset="0"/>
                <a:cs typeface="Times New Roman" pitchFamily="18" charset="0"/>
              </a:rPr>
              <a:t>.</a:t>
            </a:r>
            <a:r>
              <a:rPr lang="ru-RU" sz="2400" dirty="0" smtClean="0">
                <a:solidFill>
                  <a:srgbClr val="00B050"/>
                </a:solidFill>
                <a:latin typeface="Times New Roman" pitchFamily="18" charset="0"/>
                <a:cs typeface="Times New Roman" pitchFamily="18" charset="0"/>
              </a:rPr>
              <a:t/>
            </a:r>
            <a:br>
              <a:rPr lang="ru-RU" sz="2400" dirty="0" smtClean="0">
                <a:solidFill>
                  <a:srgbClr val="00B050"/>
                </a:solidFill>
                <a:latin typeface="Times New Roman" pitchFamily="18" charset="0"/>
                <a:cs typeface="Times New Roman" pitchFamily="18" charset="0"/>
              </a:rPr>
            </a:br>
            <a:r>
              <a:rPr lang="ru-RU" sz="2400" dirty="0" smtClean="0">
                <a:solidFill>
                  <a:srgbClr val="00B050"/>
                </a:solidFill>
                <a:latin typeface="Times New Roman" pitchFamily="18" charset="0"/>
                <a:cs typeface="Times New Roman" pitchFamily="18" charset="0"/>
              </a:rPr>
              <a:t/>
            </a:r>
            <a:br>
              <a:rPr lang="ru-RU" sz="2400" dirty="0" smtClean="0">
                <a:solidFill>
                  <a:srgbClr val="00B050"/>
                </a:solidFill>
                <a:latin typeface="Times New Roman" pitchFamily="18" charset="0"/>
                <a:cs typeface="Times New Roman" pitchFamily="18" charset="0"/>
              </a:rPr>
            </a:br>
            <a:r>
              <a:rPr lang="ru-RU" sz="2400" dirty="0" smtClean="0">
                <a:solidFill>
                  <a:srgbClr val="00B050"/>
                </a:solidFill>
                <a:latin typeface="Times New Roman" pitchFamily="18" charset="0"/>
                <a:cs typeface="Times New Roman" pitchFamily="18" charset="0"/>
              </a:rPr>
              <a:t/>
            </a:r>
            <a:br>
              <a:rPr lang="ru-RU" sz="2400" dirty="0" smtClean="0">
                <a:solidFill>
                  <a:srgbClr val="00B050"/>
                </a:solidFill>
                <a:latin typeface="Times New Roman" pitchFamily="18" charset="0"/>
                <a:cs typeface="Times New Roman" pitchFamily="18" charset="0"/>
              </a:rPr>
            </a:br>
            <a:r>
              <a:rPr lang="ru-RU" sz="2000" dirty="0" smtClean="0"/>
              <a:t>Информация </a:t>
            </a:r>
            <a:r>
              <a:rPr lang="ru-RU" sz="2000" dirty="0"/>
              <a:t>и документы, указанные в </a:t>
            </a:r>
            <a:r>
              <a:rPr lang="ru-RU" sz="2000" dirty="0">
                <a:hlinkClick r:id="rId2"/>
              </a:rPr>
              <a:t>части </a:t>
            </a:r>
            <a:r>
              <a:rPr lang="ru-RU" sz="2000" dirty="0" smtClean="0">
                <a:hlinkClick r:id="rId2"/>
              </a:rPr>
              <a:t>2 статьи 29, </a:t>
            </a:r>
            <a:r>
              <a:rPr lang="ru-RU" sz="2000" dirty="0">
                <a:hlinkClick r:id="rId2"/>
              </a:rPr>
              <a:t>если они в соответствии с законодательством Российской Федерации не отнесены к сведениям, составляющим государственную и иную охраняемую </a:t>
            </a:r>
            <a:r>
              <a:rPr lang="ru-RU" sz="2000" dirty="0">
                <a:hlinkClick r:id="rId3"/>
              </a:rPr>
              <a:t>законом тайну, подлежат размещению на официальном сайте образовательной организации в сети "Интернет" и обновлению в </a:t>
            </a:r>
            <a:r>
              <a:rPr lang="ru-RU" sz="2000" dirty="0" smtClean="0">
                <a:hlinkClick r:id="rId3"/>
              </a:rPr>
              <a:t>течение </a:t>
            </a:r>
            <a:r>
              <a:rPr lang="ru-RU" sz="2000" dirty="0">
                <a:hlinkClick r:id="rId3"/>
              </a:rPr>
              <a:t>десяти рабочих дней со дня их создания, получения или внесения в них соответствующих изменений.</a:t>
            </a:r>
            <a:r>
              <a:rPr lang="ru-RU" sz="2000" dirty="0"/>
              <a:t/>
            </a:r>
            <a:br>
              <a:rPr lang="ru-RU" sz="2000" dirty="0"/>
            </a:br>
            <a:endParaRPr lang="ru-RU" sz="2200" b="1" dirty="0">
              <a:solidFill>
                <a:schemeClr val="tx1"/>
              </a:solidFill>
              <a:latin typeface="Times New Roman" pitchFamily="18" charset="0"/>
              <a:cs typeface="Times New Roman" pitchFamily="18" charset="0"/>
            </a:endParaRPr>
          </a:p>
        </p:txBody>
      </p:sp>
      <p:pic>
        <p:nvPicPr>
          <p:cNvPr id="71683" name="Рисунок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45338" y="3573463"/>
            <a:ext cx="11715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435280" cy="5965272"/>
          </a:xfrm>
          <a:ln>
            <a:miter lim="800000"/>
            <a:headEnd/>
            <a:tailEnd/>
          </a:ln>
          <a:extLst/>
        </p:spPr>
        <p:txBody>
          <a:bodyPr/>
          <a:lstStyle/>
          <a:p>
            <a:pPr>
              <a:defRPr/>
            </a:pP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Постановление </a:t>
            </a:r>
            <a:r>
              <a:rPr lang="ru-RU" sz="2400" dirty="0">
                <a:solidFill>
                  <a:schemeClr val="tx1"/>
                </a:solidFill>
                <a:latin typeface="Times New Roman" pitchFamily="18" charset="0"/>
                <a:cs typeface="Times New Roman" pitchFamily="18" charset="0"/>
              </a:rPr>
              <a:t>Правительства Российской Федерации от 10 июля 2013 г. №582 «Об утверждении Правил размещения на официальном сайте образовательной организации в информационно-телекоммуникационной сети «Интернет» и обновления информации об образовательной организации</a:t>
            </a:r>
            <a:r>
              <a:rPr lang="ru-RU" sz="2400" dirty="0" smtClean="0">
                <a:solidFill>
                  <a:schemeClr val="tx1"/>
                </a:solidFill>
                <a:latin typeface="Times New Roman" pitchFamily="18" charset="0"/>
                <a:cs typeface="Times New Roman" pitchFamily="18" charset="0"/>
              </a:rPr>
              <a:t>» вступает в силу </a:t>
            </a:r>
            <a:r>
              <a:rPr lang="ru-RU" sz="2400" b="1" dirty="0" smtClean="0">
                <a:solidFill>
                  <a:srgbClr val="FF0000"/>
                </a:solidFill>
                <a:latin typeface="Times New Roman" pitchFamily="18" charset="0"/>
                <a:cs typeface="Times New Roman" pitchFamily="18" charset="0"/>
              </a:rPr>
              <a:t>01 сентября 2013 года. </a:t>
            </a:r>
            <a:r>
              <a:rPr lang="ru-RU" sz="2400" b="1" dirty="0" smtClean="0">
                <a:solidFill>
                  <a:schemeClr val="tx1"/>
                </a:solidFill>
                <a:latin typeface="Times New Roman" pitchFamily="18" charset="0"/>
                <a:cs typeface="Times New Roman" pitchFamily="18" charset="0"/>
              </a:rPr>
              <a:t>Заменяет </a:t>
            </a:r>
            <a:r>
              <a:rPr lang="ru-RU" sz="2400" dirty="0">
                <a:solidFill>
                  <a:schemeClr val="tx1"/>
                </a:solidFill>
                <a:latin typeface="Times New Roman" pitchFamily="18" charset="0"/>
                <a:cs typeface="Times New Roman" pitchFamily="18" charset="0"/>
              </a:rPr>
              <a:t>Постановление Правительства РФ от 18.04.2012 N </a:t>
            </a:r>
            <a:r>
              <a:rPr lang="ru-RU" sz="2400" dirty="0" smtClean="0">
                <a:solidFill>
                  <a:schemeClr val="tx1"/>
                </a:solidFill>
                <a:latin typeface="Times New Roman" pitchFamily="18" charset="0"/>
                <a:cs typeface="Times New Roman" pitchFamily="18" charset="0"/>
              </a:rPr>
              <a:t>343</a:t>
            </a:r>
            <a:br>
              <a:rPr lang="ru-RU" sz="2400" dirty="0" smtClean="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"Об </a:t>
            </a:r>
            <a:r>
              <a:rPr lang="ru-RU" sz="2400" dirty="0">
                <a:solidFill>
                  <a:schemeClr val="tx1"/>
                </a:solidFill>
                <a:latin typeface="Times New Roman" pitchFamily="18" charset="0"/>
                <a:cs typeface="Times New Roman" pitchFamily="18" charset="0"/>
              </a:rPr>
              <a:t>утверждении Правил размещения в сети Интернет и обновления информации об образовательном </a:t>
            </a:r>
            <a:r>
              <a:rPr lang="ru-RU" sz="2400" dirty="0" smtClean="0">
                <a:solidFill>
                  <a:schemeClr val="tx1"/>
                </a:solidFill>
                <a:latin typeface="Times New Roman" pitchFamily="18" charset="0"/>
                <a:cs typeface="Times New Roman" pitchFamily="18" charset="0"/>
              </a:rPr>
              <a:t>учреждении.</a:t>
            </a:r>
            <a:r>
              <a:rPr lang="ru-RU" sz="2400" dirty="0">
                <a:solidFill>
                  <a:schemeClr val="tx1"/>
                </a:solidFill>
                <a:latin typeface="Times New Roman" pitchFamily="18" charset="0"/>
                <a:cs typeface="Times New Roman" pitchFamily="18" charset="0"/>
              </a:rPr>
              <a:t/>
            </a:r>
            <a:br>
              <a:rPr lang="ru-RU" sz="2400" dirty="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r>
              <a:rPr lang="ru-RU" sz="2400" dirty="0">
                <a:solidFill>
                  <a:schemeClr val="tx1"/>
                </a:solidFill>
                <a:latin typeface="Times New Roman" pitchFamily="18" charset="0"/>
                <a:cs typeface="Times New Roman" pitchFamily="18" charset="0"/>
              </a:rPr>
              <a:t/>
            </a:r>
            <a:br>
              <a:rPr lang="ru-RU" sz="2400" dirty="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r>
              <a:rPr lang="ru-RU" sz="2400" dirty="0">
                <a:solidFill>
                  <a:schemeClr val="tx1"/>
                </a:solidFill>
                <a:latin typeface="Times New Roman" pitchFamily="18" charset="0"/>
                <a:cs typeface="Times New Roman" pitchFamily="18" charset="0"/>
              </a:rPr>
              <a:t/>
            </a:r>
            <a:br>
              <a:rPr lang="ru-RU" sz="2400" dirty="0">
                <a:solidFill>
                  <a:schemeClr val="tx1"/>
                </a:solidFill>
                <a:latin typeface="Times New Roman" pitchFamily="18" charset="0"/>
                <a:cs typeface="Times New Roman" pitchFamily="18" charset="0"/>
              </a:rPr>
            </a:br>
            <a:r>
              <a:rPr lang="ru-RU" sz="2400" dirty="0" smtClean="0">
                <a:solidFill>
                  <a:schemeClr val="tx1"/>
                </a:solidFill>
                <a:latin typeface="Times New Roman" pitchFamily="18" charset="0"/>
                <a:cs typeface="Times New Roman" pitchFamily="18" charset="0"/>
              </a:rPr>
              <a:t/>
            </a:r>
            <a:br>
              <a:rPr lang="ru-RU" sz="2400" dirty="0" smtClean="0">
                <a:solidFill>
                  <a:schemeClr val="tx1"/>
                </a:solidFill>
                <a:latin typeface="Times New Roman" pitchFamily="18" charset="0"/>
                <a:cs typeface="Times New Roman" pitchFamily="18" charset="0"/>
              </a:rPr>
            </a:br>
            <a:endParaRPr lang="ru-RU" sz="24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749248"/>
          </a:xfrm>
          <a:ln>
            <a:miter lim="800000"/>
            <a:headEnd/>
            <a:tailEnd/>
          </a:ln>
          <a:extLst/>
        </p:spPr>
        <p:txBody>
          <a:bodyPr>
            <a:normAutofit fontScale="90000"/>
          </a:bodyPr>
          <a:lstStyle/>
          <a:p>
            <a:pPr>
              <a:defRPr/>
            </a:pP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Новые Правила размещения информации на сайте не обязывает образовательные организации размещать на сайте ссылки на следующие информационно-образовательные ресурсы:</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федеральный портал "Российское образование" - </a:t>
            </a:r>
            <a:r>
              <a:rPr lang="ru-RU" sz="2800" b="1" dirty="0">
                <a:solidFill>
                  <a:srgbClr val="FF0000"/>
                </a:solidFill>
                <a:latin typeface="Times New Roman" pitchFamily="18" charset="0"/>
                <a:cs typeface="Times New Roman" pitchFamily="18" charset="0"/>
              </a:rPr>
              <a:t>http://www.edu.ru;</a:t>
            </a:r>
            <a:br>
              <a:rPr lang="ru-RU" sz="2800" b="1" dirty="0">
                <a:solidFill>
                  <a:srgbClr val="FF0000"/>
                </a:solidFill>
                <a:latin typeface="Times New Roman" pitchFamily="18" charset="0"/>
                <a:cs typeface="Times New Roman" pitchFamily="18" charset="0"/>
              </a:rPr>
            </a:br>
            <a:r>
              <a:rPr lang="ru-RU" sz="2800" dirty="0">
                <a:latin typeface="Times New Roman" pitchFamily="18" charset="0"/>
                <a:cs typeface="Times New Roman" pitchFamily="18" charset="0"/>
              </a:rPr>
              <a:t>информационная система "Единое окно доступа к образовательным ресурсам" - </a:t>
            </a:r>
            <a:r>
              <a:rPr lang="ru-RU" sz="2800" b="1" dirty="0">
                <a:solidFill>
                  <a:srgbClr val="FF0000"/>
                </a:solidFill>
                <a:latin typeface="Times New Roman" pitchFamily="18" charset="0"/>
                <a:cs typeface="Times New Roman" pitchFamily="18" charset="0"/>
              </a:rPr>
              <a:t>http://window.edu.ru;</a:t>
            </a: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a:latin typeface="Times New Roman" pitchFamily="18" charset="0"/>
                <a:cs typeface="Times New Roman" pitchFamily="18" charset="0"/>
              </a:rPr>
              <a:t>единая коллекция цифровых образовательных ресурсов - </a:t>
            </a:r>
            <a:r>
              <a:rPr lang="ru-RU" sz="2800" b="1" dirty="0">
                <a:solidFill>
                  <a:srgbClr val="FF0000"/>
                </a:solidFill>
                <a:latin typeface="Times New Roman" pitchFamily="18" charset="0"/>
                <a:cs typeface="Times New Roman" pitchFamily="18" charset="0"/>
              </a:rPr>
              <a:t>http://school-collection.edu.ru;</a:t>
            </a: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a:latin typeface="Times New Roman" pitchFamily="18" charset="0"/>
                <a:cs typeface="Times New Roman" pitchFamily="18" charset="0"/>
              </a:rPr>
              <a:t>федеральный центр информационно-образовательных ресурсов - </a:t>
            </a:r>
            <a:r>
              <a:rPr lang="ru-RU" sz="2800" b="1" dirty="0">
                <a:solidFill>
                  <a:srgbClr val="FF0000"/>
                </a:solidFill>
                <a:latin typeface="Times New Roman" pitchFamily="18" charset="0"/>
                <a:cs typeface="Times New Roman" pitchFamily="18" charset="0"/>
              </a:rPr>
              <a:t>http://fcior.edu.ru</a:t>
            </a:r>
            <a:r>
              <a:rPr lang="ru-RU" sz="2800" b="1" dirty="0" smtClean="0">
                <a:solidFill>
                  <a:srgbClr val="FF0000"/>
                </a:solidFill>
                <a:latin typeface="Times New Roman" pitchFamily="18" charset="0"/>
                <a:cs typeface="Times New Roman" pitchFamily="18" charset="0"/>
              </a:rPr>
              <a:t>.</a:t>
            </a: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a:latin typeface="Times New Roman" pitchFamily="18" charset="0"/>
                <a:cs typeface="Times New Roman" pitchFamily="18" charset="0"/>
              </a:rPr>
              <a:t/>
            </a:r>
            <a:br>
              <a:rPr lang="ru-RU" sz="2800" dirty="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92696"/>
            <a:ext cx="8305800" cy="5893264"/>
          </a:xfrm>
          <a:ln>
            <a:miter lim="800000"/>
            <a:headEnd/>
            <a:tailEnd/>
          </a:ln>
          <a:extLst/>
        </p:spPr>
        <p:txBody>
          <a:bodyPr>
            <a:normAutofit fontScale="90000"/>
          </a:bodyPr>
          <a:lstStyle/>
          <a:p>
            <a:pPr algn="ctr">
              <a:defRPr/>
            </a:pPr>
            <a:r>
              <a:rPr lang="ru-RU" sz="2800" b="1" dirty="0">
                <a:solidFill>
                  <a:schemeClr val="tx1"/>
                </a:solidFill>
                <a:latin typeface="Times New Roman" pitchFamily="18" charset="0"/>
                <a:cs typeface="Times New Roman" pitchFamily="18" charset="0"/>
              </a:rPr>
              <a:t>Г</a:t>
            </a:r>
            <a:r>
              <a:rPr lang="ru-RU" sz="2800" b="1" dirty="0" smtClean="0">
                <a:solidFill>
                  <a:schemeClr val="tx1"/>
                </a:solidFill>
                <a:latin typeface="Times New Roman" pitchFamily="18" charset="0"/>
                <a:cs typeface="Times New Roman" pitchFamily="18" charset="0"/>
              </a:rPr>
              <a:t>осударственный </a:t>
            </a:r>
            <a:r>
              <a:rPr lang="ru-RU" sz="2800" b="1" dirty="0">
                <a:solidFill>
                  <a:schemeClr val="tx1"/>
                </a:solidFill>
                <a:latin typeface="Times New Roman" pitchFamily="18" charset="0"/>
                <a:cs typeface="Times New Roman" pitchFamily="18" charset="0"/>
              </a:rPr>
              <a:t>контроль (надзор) в сфере </a:t>
            </a:r>
            <a:r>
              <a:rPr lang="ru-RU" sz="2800" b="1" dirty="0" smtClean="0">
                <a:solidFill>
                  <a:schemeClr val="tx1"/>
                </a:solidFill>
                <a:latin typeface="Times New Roman" pitchFamily="18" charset="0"/>
                <a:cs typeface="Times New Roman" pitchFamily="18" charset="0"/>
              </a:rPr>
              <a:t>образования</a:t>
            </a:r>
            <a:br>
              <a:rPr lang="ru-RU" sz="2800" b="1" dirty="0" smtClean="0">
                <a:solidFill>
                  <a:schemeClr val="tx1"/>
                </a:solidFill>
                <a:latin typeface="Times New Roman" pitchFamily="18" charset="0"/>
                <a:cs typeface="Times New Roman" pitchFamily="18" charset="0"/>
              </a:rPr>
            </a:br>
            <a:r>
              <a:rPr lang="ru-RU" sz="2800" dirty="0" smtClean="0"/>
              <a:t/>
            </a:r>
            <a:br>
              <a:rPr lang="ru-RU" sz="2800" dirty="0" smtClean="0"/>
            </a:br>
            <a:r>
              <a:rPr lang="ru-RU" sz="2400" dirty="0" smtClean="0">
                <a:latin typeface="Times New Roman" pitchFamily="18" charset="0"/>
                <a:cs typeface="Times New Roman" pitchFamily="18" charset="0"/>
              </a:rPr>
              <a:t>Под </a:t>
            </a:r>
            <a:r>
              <a:rPr lang="ru-RU" sz="2400" dirty="0">
                <a:latin typeface="Times New Roman" pitchFamily="18" charset="0"/>
                <a:cs typeface="Times New Roman" pitchFamily="18" charset="0"/>
              </a:rPr>
              <a:t>федеральным государственным контролем качества образования понимается деятельность по оценке соответствия образовательной деятельности и подготовки обучающихся в организации, осуществляющей образовательную деятельность по имеющим государственную аккредитацию образовательным программам, </a:t>
            </a:r>
            <a:r>
              <a:rPr lang="ru-RU" sz="2400" b="1" dirty="0">
                <a:solidFill>
                  <a:srgbClr val="DAA600"/>
                </a:solidFill>
                <a:latin typeface="Times New Roman" pitchFamily="18" charset="0"/>
                <a:cs typeface="Times New Roman" pitchFamily="18" charset="0"/>
              </a:rPr>
              <a:t>требованиям федеральных государственных образовательных </a:t>
            </a:r>
            <a:r>
              <a:rPr lang="ru-RU" sz="2400" b="1" dirty="0" smtClean="0">
                <a:solidFill>
                  <a:srgbClr val="FF0000"/>
                </a:solidFill>
                <a:latin typeface="Times New Roman" pitchFamily="18" charset="0"/>
                <a:cs typeface="Times New Roman" pitchFamily="18" charset="0"/>
                <a:hlinkClick r:id="rId2"/>
              </a:rPr>
              <a:t>стандартов</a:t>
            </a:r>
            <a:r>
              <a:rPr lang="ru-RU" sz="2400" b="1" dirty="0" smtClean="0">
                <a:solidFill>
                  <a:srgbClr val="FF0000"/>
                </a:solidFill>
                <a:latin typeface="Times New Roman" pitchFamily="18" charset="0"/>
                <a:cs typeface="Times New Roman" pitchFamily="18" charset="0"/>
              </a:rPr>
              <a:t>.</a:t>
            </a:r>
            <a:r>
              <a:rPr lang="ru-RU" sz="2400" b="1" dirty="0">
                <a:solidFill>
                  <a:srgbClr val="FF0000"/>
                </a:solidFill>
                <a:latin typeface="Times New Roman" pitchFamily="18" charset="0"/>
                <a:cs typeface="Times New Roman" pitchFamily="18" charset="0"/>
              </a:rPr>
              <a:t/>
            </a:r>
            <a:br>
              <a:rPr lang="ru-RU" sz="2400" b="1" dirty="0">
                <a:solidFill>
                  <a:srgbClr val="FF0000"/>
                </a:solidFill>
                <a:latin typeface="Times New Roman" pitchFamily="18" charset="0"/>
                <a:cs typeface="Times New Roman" pitchFamily="18" charset="0"/>
              </a:rPr>
            </a:br>
            <a:r>
              <a:rPr lang="ru-RU" sz="2800" dirty="0" smtClean="0"/>
              <a:t/>
            </a:r>
            <a:br>
              <a:rPr lang="ru-RU" sz="2800" dirty="0" smtClean="0"/>
            </a:br>
            <a:r>
              <a:rPr lang="ru-RU" sz="2800" dirty="0" smtClean="0"/>
              <a:t/>
            </a:r>
            <a:br>
              <a:rPr lang="ru-RU" sz="2800" dirty="0" smtClean="0"/>
            </a:br>
            <a:r>
              <a:rPr lang="ru-RU" sz="2800" dirty="0"/>
              <a:t/>
            </a:r>
            <a:br>
              <a:rPr lang="ru-RU" sz="2800" dirty="0"/>
            </a:br>
            <a:r>
              <a:rPr lang="ru-RU" sz="2800" dirty="0"/>
              <a:t/>
            </a:r>
            <a:br>
              <a:rPr lang="ru-RU" sz="2800" dirty="0"/>
            </a:b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029168"/>
          </a:xfrm>
          <a:ln>
            <a:miter lim="800000"/>
            <a:headEnd/>
            <a:tailEnd/>
          </a:ln>
          <a:extLst/>
        </p:spPr>
        <p:txBody>
          <a:bodyPr/>
          <a:lstStyle/>
          <a:p>
            <a:pPr algn="ctr" eaLnBrk="1" fontAlgn="auto" hangingPunct="1">
              <a:spcAft>
                <a:spcPts val="0"/>
              </a:spcAft>
              <a:defRPr/>
            </a:pPr>
            <a:r>
              <a:rPr lang="ru-RU" sz="2800" dirty="0">
                <a:solidFill>
                  <a:schemeClr val="tx1"/>
                </a:solidFill>
                <a:latin typeface="Times New Roman" pitchFamily="18" charset="0"/>
                <a:cs typeface="Times New Roman" pitchFamily="18" charset="0"/>
              </a:rPr>
              <a:t>Проект модельного закона субъекта Российской Федерации "Об образовании в субъекте Российской Федерации" опубликован на официальном сайте </a:t>
            </a:r>
            <a:r>
              <a:rPr lang="ru-RU" sz="2800" dirty="0" err="1">
                <a:solidFill>
                  <a:schemeClr val="tx1"/>
                </a:solidFill>
                <a:latin typeface="Times New Roman" pitchFamily="18" charset="0"/>
                <a:cs typeface="Times New Roman" pitchFamily="18" charset="0"/>
              </a:rPr>
              <a:t>Минобрнауки</a:t>
            </a:r>
            <a:r>
              <a:rPr lang="ru-RU" sz="2800" dirty="0">
                <a:solidFill>
                  <a:schemeClr val="tx1"/>
                </a:solidFill>
                <a:latin typeface="Times New Roman" pitchFamily="18" charset="0"/>
                <a:cs typeface="Times New Roman" pitchFamily="18" charset="0"/>
              </a:rPr>
              <a:t> России (http://минобрнауки.рф/документы/1249/файл/1880/Проект_модельного_закона.pdf</a:t>
            </a:r>
            <a:r>
              <a:rPr lang="ru-RU" sz="2800" dirty="0" smtClean="0">
                <a:solidFill>
                  <a:schemeClr val="tx1"/>
                </a:solidFill>
                <a:latin typeface="Times New Roman" pitchFamily="18" charset="0"/>
                <a:cs typeface="Times New Roman" pitchFamily="18" charset="0"/>
              </a:rPr>
              <a:t>).</a:t>
            </a:r>
            <a:r>
              <a:rPr lang="ru-RU" sz="2800" dirty="0" smtClean="0">
                <a:solidFill>
                  <a:schemeClr val="tx1"/>
                </a:solidFill>
              </a:rPr>
              <a:t/>
            </a:r>
            <a:br>
              <a:rPr lang="ru-RU" sz="2800" dirty="0" smtClean="0">
                <a:solidFill>
                  <a:schemeClr val="tx1"/>
                </a:solidFill>
              </a:rPr>
            </a:br>
            <a:r>
              <a:rPr lang="ru-RU" sz="2800" dirty="0"/>
              <a:t/>
            </a:r>
            <a:br>
              <a:rPr lang="ru-RU" sz="2800" dirty="0"/>
            </a:br>
            <a:r>
              <a:rPr lang="ru-RU" sz="2800" dirty="0" smtClean="0"/>
              <a:t/>
            </a:r>
            <a:br>
              <a:rPr lang="ru-RU" sz="2800" dirty="0" smtClean="0"/>
            </a:br>
            <a:r>
              <a:rPr lang="ru-RU" sz="2800" dirty="0"/>
              <a:t/>
            </a:r>
            <a:br>
              <a:rPr lang="ru-RU" sz="2800" dirty="0"/>
            </a:br>
            <a:endParaRPr lang="ru-RU" sz="2800" dirty="0">
              <a:latin typeface="Times New Roman" pitchFamily="18" charset="0"/>
              <a:cs typeface="Times New Roman" pitchFamily="18" charset="0"/>
            </a:endParaRPr>
          </a:p>
        </p:txBody>
      </p:sp>
      <p:pic>
        <p:nvPicPr>
          <p:cNvPr id="11267"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3850" y="4005263"/>
            <a:ext cx="2808288"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Рисунок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64388" y="3716338"/>
            <a:ext cx="1744662" cy="223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92696"/>
            <a:ext cx="8305800" cy="5893264"/>
          </a:xfrm>
          <a:ln>
            <a:miter lim="800000"/>
            <a:headEnd/>
            <a:tailEnd/>
          </a:ln>
          <a:extLst/>
        </p:spPr>
        <p:txBody>
          <a:bodyPr>
            <a:normAutofit fontScale="90000"/>
          </a:bodyPr>
          <a:lstStyle/>
          <a:p>
            <a:pPr>
              <a:defRPr/>
            </a:pPr>
            <a:r>
              <a:rPr lang="ru-RU" sz="2800" b="1" dirty="0">
                <a:solidFill>
                  <a:schemeClr val="tx1"/>
                </a:solidFill>
                <a:latin typeface="Times New Roman" pitchFamily="18" charset="0"/>
                <a:cs typeface="Times New Roman" pitchFamily="18" charset="0"/>
              </a:rPr>
              <a:t>Г</a:t>
            </a:r>
            <a:r>
              <a:rPr lang="ru-RU" sz="2800" b="1" dirty="0" smtClean="0">
                <a:solidFill>
                  <a:schemeClr val="tx1"/>
                </a:solidFill>
                <a:latin typeface="Times New Roman" pitchFamily="18" charset="0"/>
                <a:cs typeface="Times New Roman" pitchFamily="18" charset="0"/>
              </a:rPr>
              <a:t>осударственный </a:t>
            </a:r>
            <a:r>
              <a:rPr lang="ru-RU" sz="2800" b="1" dirty="0">
                <a:solidFill>
                  <a:schemeClr val="tx1"/>
                </a:solidFill>
                <a:latin typeface="Times New Roman" pitchFamily="18" charset="0"/>
                <a:cs typeface="Times New Roman" pitchFamily="18" charset="0"/>
              </a:rPr>
              <a:t>контроль (надзор) в сфере </a:t>
            </a:r>
            <a:r>
              <a:rPr lang="ru-RU" sz="2800" b="1" dirty="0" smtClean="0">
                <a:solidFill>
                  <a:schemeClr val="tx1"/>
                </a:solidFill>
                <a:latin typeface="Times New Roman" pitchFamily="18" charset="0"/>
                <a:cs typeface="Times New Roman" pitchFamily="18" charset="0"/>
              </a:rPr>
              <a:t>образования</a:t>
            </a:r>
            <a:br>
              <a:rPr lang="ru-RU" sz="2800" b="1" dirty="0" smtClean="0">
                <a:solidFill>
                  <a:schemeClr val="tx1"/>
                </a:solidFill>
                <a:latin typeface="Times New Roman" pitchFamily="18" charset="0"/>
                <a:cs typeface="Times New Roman" pitchFamily="18" charset="0"/>
              </a:rPr>
            </a:br>
            <a:r>
              <a:rPr lang="ru-RU" sz="2800" dirty="0" smtClean="0"/>
              <a:t/>
            </a:r>
            <a:br>
              <a:rPr lang="ru-RU" sz="2800" dirty="0" smtClean="0"/>
            </a:br>
            <a:r>
              <a:rPr lang="ru-RU" sz="2200" b="1" dirty="0">
                <a:solidFill>
                  <a:srgbClr val="FF0000"/>
                </a:solidFill>
                <a:latin typeface="Times New Roman" pitchFamily="18" charset="0"/>
                <a:cs typeface="Times New Roman" pitchFamily="18" charset="0"/>
              </a:rPr>
              <a:t>Основаниями </a:t>
            </a:r>
            <a:r>
              <a:rPr lang="ru-RU" sz="2200" dirty="0">
                <a:latin typeface="Times New Roman" pitchFamily="18" charset="0"/>
                <a:cs typeface="Times New Roman" pitchFamily="18" charset="0"/>
              </a:rPr>
              <a:t>для проведения внеплановых проверок организаций, осуществляющих образовательную деятельность, в рамках федерального государственного надзора в сфере образования наряду с основаниями, предусмотренными Федеральным </a:t>
            </a:r>
            <a:r>
              <a:rPr lang="ru-RU" sz="2200" dirty="0">
                <a:latin typeface="Times New Roman" pitchFamily="18" charset="0"/>
                <a:cs typeface="Times New Roman" pitchFamily="18" charset="0"/>
                <a:hlinkClick r:id="rId2"/>
              </a:rPr>
              <a:t>законом от 26 декабря 2008 года N 294-ФЗ "О защите прав юридических лиц и индивидуальных предпринимателей при осуществлении государственного контроля (надзора) и муниципального контроля", являются:</a:t>
            </a:r>
            <a:r>
              <a:rPr lang="ru-RU" sz="2200" dirty="0">
                <a:latin typeface="Times New Roman" pitchFamily="18" charset="0"/>
                <a:cs typeface="Times New Roman" pitchFamily="18" charset="0"/>
              </a:rPr>
              <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1) выявление </a:t>
            </a:r>
            <a:r>
              <a:rPr lang="ru-RU" sz="2200" dirty="0" err="1">
                <a:latin typeface="Times New Roman" pitchFamily="18" charset="0"/>
                <a:cs typeface="Times New Roman" pitchFamily="18" charset="0"/>
              </a:rPr>
              <a:t>аккредитационным</a:t>
            </a:r>
            <a:r>
              <a:rPr lang="ru-RU" sz="2200" dirty="0">
                <a:latin typeface="Times New Roman" pitchFamily="18" charset="0"/>
                <a:cs typeface="Times New Roman" pitchFamily="18" charset="0"/>
              </a:rPr>
              <a:t> органом нарушения требований законодательства об образовании при проведении государственной аккредитации образовательной деятельности;</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2) выявление органами по контролю и надзору в сфере образования нарушения требований законодательства об образовании на основе данных мониторинга в системе образования, предусмотренного </a:t>
            </a:r>
            <a:r>
              <a:rPr lang="ru-RU" sz="2200" dirty="0">
                <a:latin typeface="Times New Roman" pitchFamily="18" charset="0"/>
                <a:cs typeface="Times New Roman" pitchFamily="18" charset="0"/>
                <a:hlinkClick r:id="rId3"/>
              </a:rPr>
              <a:t>статьей 97 настоящего Федерального закона.</a:t>
            </a:r>
            <a:r>
              <a:rPr lang="ru-RU" sz="2200" dirty="0">
                <a:latin typeface="Times New Roman" pitchFamily="18" charset="0"/>
                <a:cs typeface="Times New Roman" pitchFamily="18" charset="0"/>
              </a:rPr>
              <a:t/>
            </a:r>
            <a:br>
              <a:rPr lang="ru-RU" sz="2200" dirty="0">
                <a:latin typeface="Times New Roman" pitchFamily="18" charset="0"/>
                <a:cs typeface="Times New Roman" pitchFamily="18" charset="0"/>
              </a:rPr>
            </a:br>
            <a:endParaRPr lang="ru-RU"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92696"/>
            <a:ext cx="8305800" cy="5893264"/>
          </a:xfrm>
          <a:ln>
            <a:miter lim="800000"/>
            <a:headEnd/>
            <a:tailEnd/>
          </a:ln>
          <a:extLst/>
        </p:spPr>
        <p:txBody>
          <a:bodyPr>
            <a:normAutofit fontScale="90000"/>
          </a:bodyPr>
          <a:lstStyle/>
          <a:p>
            <a:pPr>
              <a:defRPr/>
            </a:pPr>
            <a:r>
              <a:rPr lang="ru-RU" sz="2800" b="1" dirty="0">
                <a:solidFill>
                  <a:schemeClr val="tx1"/>
                </a:solidFill>
                <a:latin typeface="Times New Roman" pitchFamily="18" charset="0"/>
                <a:cs typeface="Times New Roman" pitchFamily="18" charset="0"/>
              </a:rPr>
              <a:t>Г</a:t>
            </a:r>
            <a:r>
              <a:rPr lang="ru-RU" sz="2800" b="1" dirty="0" smtClean="0">
                <a:solidFill>
                  <a:schemeClr val="tx1"/>
                </a:solidFill>
                <a:latin typeface="Times New Roman" pitchFamily="18" charset="0"/>
                <a:cs typeface="Times New Roman" pitchFamily="18" charset="0"/>
              </a:rPr>
              <a:t>осударственный </a:t>
            </a:r>
            <a:r>
              <a:rPr lang="ru-RU" sz="2800" b="1" dirty="0">
                <a:solidFill>
                  <a:schemeClr val="tx1"/>
                </a:solidFill>
                <a:latin typeface="Times New Roman" pitchFamily="18" charset="0"/>
                <a:cs typeface="Times New Roman" pitchFamily="18" charset="0"/>
              </a:rPr>
              <a:t>контроль (надзор) в сфере </a:t>
            </a:r>
            <a:r>
              <a:rPr lang="ru-RU" sz="2800" b="1" dirty="0" smtClean="0">
                <a:solidFill>
                  <a:schemeClr val="tx1"/>
                </a:solidFill>
                <a:latin typeface="Times New Roman" pitchFamily="18" charset="0"/>
                <a:cs typeface="Times New Roman" pitchFamily="18" charset="0"/>
              </a:rPr>
              <a:t>образования</a:t>
            </a:r>
            <a:r>
              <a:rPr lang="ru-RU" sz="2800" dirty="0" smtClean="0"/>
              <a:t/>
            </a:r>
            <a:br>
              <a:rPr lang="ru-RU" sz="2800" dirty="0" smtClean="0"/>
            </a:br>
            <a:r>
              <a:rPr lang="ru-RU" sz="2800" dirty="0" smtClean="0"/>
              <a:t/>
            </a:r>
            <a:br>
              <a:rPr lang="ru-RU" sz="2800" dirty="0" smtClean="0"/>
            </a:br>
            <a:r>
              <a:rPr lang="ru-RU" sz="2400" dirty="0" smtClean="0">
                <a:solidFill>
                  <a:schemeClr val="tx1"/>
                </a:solidFill>
                <a:latin typeface="Times New Roman" pitchFamily="18" charset="0"/>
                <a:cs typeface="Times New Roman" pitchFamily="18" charset="0"/>
              </a:rPr>
              <a:t>В части 4 статьи 1 Федерального закона «О защите прав юридических лиц и индивидуальных предпринимателей при осуществлении государственного контроля (надзора) и муниципального контроля» установлен перечень видов государственного контроля (надзора), в отношении которых другими федеральными законами могут устанавливаться  особенности организации и проведения проверок в части, касающейся вида, предмета, оснований проведения проверок, сроков и периодичности их проведения, уведомлений о проведении внеплановых выездных проверок и согласования проведения внеплановых выездных проверок с органами прокуратуры</a:t>
            </a:r>
            <a:r>
              <a:rPr lang="ru-RU" sz="2400" dirty="0" smtClean="0"/>
              <a:t/>
            </a:r>
            <a:br>
              <a:rPr lang="ru-RU" sz="2400" dirty="0" smtClean="0"/>
            </a:br>
            <a:r>
              <a:rPr lang="ru-RU" sz="2400" dirty="0" smtClean="0"/>
              <a:t/>
            </a:r>
            <a:br>
              <a:rPr lang="ru-RU" sz="2400" dirty="0" smtClean="0"/>
            </a:br>
            <a:endParaRPr lang="ru-RU" sz="22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92696"/>
            <a:ext cx="8305800" cy="5893264"/>
          </a:xfrm>
          <a:ln>
            <a:miter lim="800000"/>
            <a:headEnd/>
            <a:tailEnd/>
          </a:ln>
          <a:extLst/>
        </p:spPr>
        <p:txBody>
          <a:bodyPr>
            <a:normAutofit fontScale="90000"/>
          </a:bodyPr>
          <a:lstStyle/>
          <a:p>
            <a:pPr>
              <a:defRPr/>
            </a:pPr>
            <a:r>
              <a:rPr lang="ru-RU" sz="2800" b="1" dirty="0">
                <a:solidFill>
                  <a:schemeClr val="tx1"/>
                </a:solidFill>
                <a:latin typeface="Times New Roman" pitchFamily="18" charset="0"/>
                <a:cs typeface="Times New Roman" pitchFamily="18" charset="0"/>
              </a:rPr>
              <a:t>Г</a:t>
            </a:r>
            <a:r>
              <a:rPr lang="ru-RU" sz="2800" b="1" dirty="0" smtClean="0">
                <a:solidFill>
                  <a:schemeClr val="tx1"/>
                </a:solidFill>
                <a:latin typeface="Times New Roman" pitchFamily="18" charset="0"/>
                <a:cs typeface="Times New Roman" pitchFamily="18" charset="0"/>
              </a:rPr>
              <a:t>осударственный </a:t>
            </a:r>
            <a:r>
              <a:rPr lang="ru-RU" sz="2800" b="1" dirty="0">
                <a:solidFill>
                  <a:schemeClr val="tx1"/>
                </a:solidFill>
                <a:latin typeface="Times New Roman" pitchFamily="18" charset="0"/>
                <a:cs typeface="Times New Roman" pitchFamily="18" charset="0"/>
              </a:rPr>
              <a:t>контроль (надзор) в сфере </a:t>
            </a:r>
            <a:r>
              <a:rPr lang="ru-RU" sz="2800" b="1" dirty="0" smtClean="0">
                <a:solidFill>
                  <a:schemeClr val="tx1"/>
                </a:solidFill>
                <a:latin typeface="Times New Roman" pitchFamily="18" charset="0"/>
                <a:cs typeface="Times New Roman" pitchFamily="18" charset="0"/>
              </a:rPr>
              <a:t>образования</a:t>
            </a:r>
            <a:r>
              <a:rPr lang="ru-RU" sz="2800" dirty="0" smtClean="0"/>
              <a:t/>
            </a:r>
            <a:br>
              <a:rPr lang="ru-RU" sz="2800" dirty="0" smtClean="0"/>
            </a:br>
            <a:r>
              <a:rPr lang="ru-RU" sz="2800" dirty="0" smtClean="0"/>
              <a:t/>
            </a:r>
            <a:br>
              <a:rPr lang="ru-RU" sz="2800" dirty="0" smtClean="0"/>
            </a:br>
            <a:r>
              <a:rPr lang="ru-RU" sz="2400" dirty="0" smtClean="0">
                <a:latin typeface="Times New Roman" pitchFamily="18" charset="0"/>
                <a:cs typeface="Times New Roman" pitchFamily="18" charset="0"/>
              </a:rPr>
              <a:t>Федеральным законом от 02.07.2013 N 185-ФЗ</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"О внесении изменений в отдельные законодательные акты Российской Федерации и признании утратившими силу законодательных актов (отдельных положений законодательных актов) Российской Федерации в связи с принятием Федерального закона "Об образовании в Российской Федерации« внесены изменения в </a:t>
            </a:r>
            <a:r>
              <a:rPr lang="ru-RU" sz="2400" b="1" dirty="0" smtClean="0">
                <a:solidFill>
                  <a:srgbClr val="FF0000"/>
                </a:solidFill>
                <a:latin typeface="Times New Roman" pitchFamily="18" charset="0"/>
                <a:cs typeface="Times New Roman" pitchFamily="18" charset="0"/>
              </a:rPr>
              <a:t>ФЗ №294.</a:t>
            </a:r>
            <a:br>
              <a:rPr lang="ru-RU" sz="2400" b="1" dirty="0" smtClean="0">
                <a:solidFill>
                  <a:srgbClr val="FF0000"/>
                </a:solidFill>
                <a:latin typeface="Times New Roman" pitchFamily="18" charset="0"/>
                <a:cs typeface="Times New Roman" pitchFamily="18" charset="0"/>
              </a:rPr>
            </a:br>
            <a:r>
              <a:rPr lang="ru-RU" sz="2400" b="1" dirty="0" smtClean="0">
                <a:solidFill>
                  <a:srgbClr val="FF0000"/>
                </a:solidFill>
                <a:latin typeface="Times New Roman" pitchFamily="18" charset="0"/>
                <a:cs typeface="Times New Roman" pitchFamily="18" charset="0"/>
              </a:rPr>
              <a:t>Часть 4 статьи 1 </a:t>
            </a:r>
            <a:r>
              <a:rPr lang="ru-RU" sz="2400" dirty="0" smtClean="0">
                <a:latin typeface="Times New Roman" pitchFamily="18" charset="0"/>
                <a:cs typeface="Times New Roman" pitchFamily="18" charset="0"/>
              </a:rPr>
              <a:t>Федерального закона от 26 декабря 2008 года N 294-ФЗ "О защите прав юридических лиц и индивидуальных предпринимателей при осуществлении государственного контроля (надзора) и муниципального контроля" дополнена пунктом 27 следующего содержания:</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"27) государственный контроль (надзор) в сфере образования."</a:t>
            </a:r>
            <a:r>
              <a:rPr lang="ru-RU" sz="2400" b="1" dirty="0" smtClean="0">
                <a:solidFill>
                  <a:srgbClr val="FF0000"/>
                </a:solidFill>
                <a:latin typeface="Times New Roman" pitchFamily="18" charset="0"/>
                <a:cs typeface="Times New Roman" pitchFamily="18" charset="0"/>
              </a:rPr>
              <a:t/>
            </a:r>
            <a:br>
              <a:rPr lang="ru-RU" sz="2400" b="1" dirty="0" smtClean="0">
                <a:solidFill>
                  <a:srgbClr val="FF0000"/>
                </a:solidFill>
                <a:latin typeface="Times New Roman" pitchFamily="18" charset="0"/>
                <a:cs typeface="Times New Roman" pitchFamily="18" charset="0"/>
              </a:rPr>
            </a:br>
            <a:r>
              <a:rPr lang="ru-RU" sz="2000" dirty="0" smtClean="0"/>
              <a:t/>
            </a:r>
            <a:br>
              <a:rPr lang="ru-RU" sz="2000" dirty="0" smtClean="0"/>
            </a:br>
            <a:r>
              <a:rPr lang="ru-RU" sz="2400" dirty="0" smtClean="0"/>
              <a:t/>
            </a:r>
            <a:br>
              <a:rPr lang="ru-RU" sz="2400" dirty="0" smtClean="0"/>
            </a:br>
            <a:endParaRPr lang="ru-RU" sz="22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868184"/>
          </a:xfrm>
          <a:ln>
            <a:miter lim="800000"/>
            <a:headEnd/>
            <a:tailEnd/>
          </a:ln>
        </p:spPr>
        <p:txBody>
          <a:bodyPr>
            <a:normAutofit fontScale="90000"/>
          </a:bodyPr>
          <a:lstStyle/>
          <a:p>
            <a:pPr algn="ctr">
              <a:defRPr/>
            </a:pP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Аттестация педагогических работников</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Проведение аттестации педагогических работников в целях подтверждения соответствия педагогических работников занимаемым ими должностям осуществляется один раз в пять лет на основе оценки их профессиональной деятельности аттестационными комиссиями, </a:t>
            </a:r>
            <a:r>
              <a:rPr lang="ru-RU" sz="2800" b="1" dirty="0" smtClean="0">
                <a:solidFill>
                  <a:srgbClr val="FF0000"/>
                </a:solidFill>
                <a:latin typeface="Times New Roman" pitchFamily="18" charset="0"/>
                <a:cs typeface="Times New Roman" pitchFamily="18" charset="0"/>
              </a:rPr>
              <a:t>самостоятельно формируемыми </a:t>
            </a:r>
            <a:r>
              <a:rPr lang="ru-RU" sz="2800" dirty="0" smtClean="0">
                <a:latin typeface="Times New Roman" pitchFamily="18" charset="0"/>
                <a:cs typeface="Times New Roman" pitchFamily="18" charset="0"/>
              </a:rPr>
              <a:t>организациями, осуществляющими образовательную деятельность.</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pic>
        <p:nvPicPr>
          <p:cNvPr id="3" name="Рисунок 2" descr="img_2004-05-24 (1).jpg"/>
          <p:cNvPicPr>
            <a:picLocks noChangeAspect="1"/>
          </p:cNvPicPr>
          <p:nvPr/>
        </p:nvPicPr>
        <p:blipFill>
          <a:blip r:embed="rId2" cstate="print"/>
          <a:stretch>
            <a:fillRect/>
          </a:stretch>
        </p:blipFill>
        <p:spPr>
          <a:xfrm>
            <a:off x="3143240" y="4500570"/>
            <a:ext cx="2928958" cy="1945665"/>
          </a:xfrm>
          <a:prstGeom prst="rect">
            <a:avLst/>
          </a:prstGeom>
          <a:ln>
            <a:noFill/>
          </a:ln>
          <a:effectLst>
            <a:softEdge rad="112500"/>
          </a:effec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92696"/>
            <a:ext cx="8305800" cy="5893264"/>
          </a:xfrm>
          <a:ln>
            <a:miter lim="800000"/>
            <a:headEnd/>
            <a:tailEnd/>
          </a:ln>
          <a:extLst/>
        </p:spPr>
        <p:txBody>
          <a:bodyPr/>
          <a:lstStyle/>
          <a:p>
            <a:pPr algn="ctr">
              <a:defRPr/>
            </a:pPr>
            <a:r>
              <a:rPr lang="ru-RU" sz="3100" b="1" dirty="0" smtClean="0">
                <a:latin typeface="Times New Roman" pitchFamily="18" charset="0"/>
                <a:cs typeface="Times New Roman" pitchFamily="18" charset="0"/>
              </a:rPr>
              <a:t>Справка подтверждающая факт обучения в образовательной организации</a:t>
            </a:r>
            <a:br>
              <a:rPr lang="ru-RU" sz="3100" b="1" dirty="0" smtClean="0">
                <a:latin typeface="Times New Roman" pitchFamily="18" charset="0"/>
                <a:cs typeface="Times New Roman" pitchFamily="18" charset="0"/>
              </a:rPr>
            </a:br>
            <a:r>
              <a:rPr lang="ru-RU" sz="2800" dirty="0" smtClean="0"/>
              <a:t/>
            </a:r>
            <a:br>
              <a:rPr lang="ru-RU" sz="2800" dirty="0" smtClean="0"/>
            </a:br>
            <a:r>
              <a:rPr lang="ru-RU" sz="2800" dirty="0" smtClean="0"/>
              <a:t/>
            </a:r>
            <a:br>
              <a:rPr lang="ru-RU" sz="2800" dirty="0" smtClean="0"/>
            </a:br>
            <a:r>
              <a:rPr lang="ru-RU" sz="2400" dirty="0" smtClean="0">
                <a:latin typeface="Times New Roman" pitchFamily="18" charset="0"/>
                <a:cs typeface="Times New Roman" pitchFamily="18" charset="0"/>
              </a:rPr>
              <a:t>В качестве документа, подтверждающего факт обучения лиц в образовательной организации, не прошедших итоговой аттестации или получивших на итоговой аттестации неудовлетворительные результаты, а также лиц, освоивших часть образовательной программы, является справка соответствующего образца. </a:t>
            </a:r>
            <a:r>
              <a:rPr lang="ru-RU" sz="2400" dirty="0" smtClean="0">
                <a:solidFill>
                  <a:srgbClr val="FF0000"/>
                </a:solidFill>
                <a:latin typeface="Times New Roman" pitchFamily="18" charset="0"/>
                <a:cs typeface="Times New Roman" pitchFamily="18" charset="0"/>
              </a:rPr>
              <a:t>Образец справки определяется образовательной организацией самостоятельно.</a:t>
            </a:r>
            <a:r>
              <a:rPr lang="ru-RU" sz="2400" dirty="0" smtClean="0">
                <a:solidFill>
                  <a:srgbClr val="FF0000"/>
                </a:solidFill>
              </a:rPr>
              <a:t/>
            </a:r>
            <a:br>
              <a:rPr lang="ru-RU" sz="2400" dirty="0" smtClean="0">
                <a:solidFill>
                  <a:srgbClr val="FF0000"/>
                </a:solidFill>
              </a:rPr>
            </a:br>
            <a:r>
              <a:rPr lang="ru-RU" sz="2400" dirty="0" smtClean="0"/>
              <a:t/>
            </a:r>
            <a:br>
              <a:rPr lang="ru-RU" sz="2400" dirty="0" smtClean="0"/>
            </a:br>
            <a:r>
              <a:rPr lang="ru-RU" sz="2400" dirty="0" smtClean="0"/>
              <a:t/>
            </a:r>
            <a:br>
              <a:rPr lang="ru-RU" sz="2400" dirty="0" smtClean="0"/>
            </a:b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endParaRPr lang="ru-RU"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92696"/>
            <a:ext cx="8305800" cy="5893264"/>
          </a:xfrm>
          <a:ln>
            <a:miter lim="800000"/>
            <a:headEnd/>
            <a:tailEnd/>
          </a:ln>
          <a:extLst/>
        </p:spPr>
        <p:txBody>
          <a:bodyPr>
            <a:normAutofit fontScale="90000"/>
          </a:bodyPr>
          <a:lstStyle/>
          <a:p>
            <a:pPr algn="ctr">
              <a:defRPr/>
            </a:pP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Единый государственный экзамен</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100" b="1" dirty="0" smtClean="0">
                <a:latin typeface="Times New Roman" pitchFamily="18" charset="0"/>
                <a:cs typeface="Times New Roman" pitchFamily="18" charset="0"/>
              </a:rPr>
              <a:t/>
            </a:r>
            <a:br>
              <a:rPr lang="ru-RU" sz="3100" b="1"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Результаты единого государственного экзамена при приеме на обучение по программам </a:t>
            </a:r>
            <a:r>
              <a:rPr lang="ru-RU" sz="3200" dirty="0" err="1" smtClean="0">
                <a:latin typeface="Times New Roman" pitchFamily="18" charset="0"/>
                <a:cs typeface="Times New Roman" pitchFamily="18" charset="0"/>
              </a:rPr>
              <a:t>бакалавриата</a:t>
            </a:r>
            <a:r>
              <a:rPr lang="ru-RU" sz="3200" dirty="0" smtClean="0">
                <a:latin typeface="Times New Roman" pitchFamily="18" charset="0"/>
                <a:cs typeface="Times New Roman" pitchFamily="18" charset="0"/>
              </a:rPr>
              <a:t> и программам </a:t>
            </a:r>
            <a:r>
              <a:rPr lang="ru-RU" sz="3200" dirty="0" err="1" smtClean="0">
                <a:latin typeface="Times New Roman" pitchFamily="18" charset="0"/>
                <a:cs typeface="Times New Roman" pitchFamily="18" charset="0"/>
              </a:rPr>
              <a:t>специалитета</a:t>
            </a:r>
            <a:r>
              <a:rPr lang="ru-RU" sz="3200" dirty="0" smtClean="0">
                <a:latin typeface="Times New Roman" pitchFamily="18" charset="0"/>
                <a:cs typeface="Times New Roman" pitchFamily="18" charset="0"/>
              </a:rPr>
              <a:t>  </a:t>
            </a:r>
            <a:r>
              <a:rPr lang="ru-RU" sz="3200" b="1" dirty="0" smtClean="0">
                <a:solidFill>
                  <a:srgbClr val="FF0000"/>
                </a:solidFill>
                <a:latin typeface="Times New Roman" pitchFamily="18" charset="0"/>
                <a:cs typeface="Times New Roman" pitchFamily="18" charset="0"/>
              </a:rPr>
              <a:t>действительны четыре года</a:t>
            </a:r>
            <a:r>
              <a:rPr lang="ru-RU" sz="3200" dirty="0" smtClean="0">
                <a:latin typeface="Times New Roman" pitchFamily="18" charset="0"/>
                <a:cs typeface="Times New Roman" pitchFamily="18" charset="0"/>
              </a:rPr>
              <a:t>, следующих за годом получения таких результатов.</a:t>
            </a:r>
            <a:br>
              <a:rPr lang="ru-RU" sz="3200" dirty="0" smtClean="0">
                <a:latin typeface="Times New Roman" pitchFamily="18" charset="0"/>
                <a:cs typeface="Times New Roman" pitchFamily="18" charset="0"/>
              </a:rPr>
            </a:br>
            <a:r>
              <a:rPr lang="ru-RU" sz="2800" dirty="0" smtClean="0"/>
              <a:t/>
            </a:r>
            <a:br>
              <a:rPr lang="ru-RU" sz="2800" dirty="0" smtClean="0"/>
            </a:br>
            <a:r>
              <a:rPr lang="ru-RU" sz="2800" dirty="0" smtClean="0"/>
              <a:t/>
            </a:r>
            <a:br>
              <a:rPr lang="ru-RU" sz="2800" dirty="0" smtClean="0"/>
            </a:br>
            <a:r>
              <a:rPr lang="ru-RU" sz="2400" dirty="0" smtClean="0">
                <a:solidFill>
                  <a:srgbClr val="FF0000"/>
                </a:solidFill>
              </a:rPr>
              <a:t/>
            </a:r>
            <a:br>
              <a:rPr lang="ru-RU" sz="2400" dirty="0" smtClean="0">
                <a:solidFill>
                  <a:srgbClr val="FF0000"/>
                </a:solidFill>
              </a:rPr>
            </a:br>
            <a:r>
              <a:rPr lang="ru-RU" sz="2400" dirty="0" smtClean="0"/>
              <a:t/>
            </a:r>
            <a:br>
              <a:rPr lang="ru-RU" sz="2400" dirty="0" smtClean="0"/>
            </a:br>
            <a:r>
              <a:rPr lang="ru-RU" sz="2400" dirty="0" smtClean="0"/>
              <a:t/>
            </a:r>
            <a:br>
              <a:rPr lang="ru-RU" sz="2400" dirty="0" smtClean="0"/>
            </a:b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endParaRPr lang="ru-RU" sz="2200" dirty="0">
              <a:latin typeface="Times New Roman" pitchFamily="18" charset="0"/>
              <a:cs typeface="Times New Roman" pitchFamily="18" charset="0"/>
            </a:endParaRPr>
          </a:p>
        </p:txBody>
      </p:sp>
      <p:pic>
        <p:nvPicPr>
          <p:cNvPr id="80899" name="Рисунок 2" descr="21340610971674323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71813" y="4357688"/>
            <a:ext cx="2809875"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a:xfrm>
            <a:off x="777875" y="549275"/>
            <a:ext cx="7543800" cy="4967288"/>
          </a:xfrm>
          <a:ln>
            <a:miter lim="800000"/>
            <a:headEnd/>
            <a:tailEnd/>
          </a:ln>
          <a:extLst/>
        </p:spPr>
        <p:txBody>
          <a:bodyPr/>
          <a:lstStyle/>
          <a:p>
            <a:pPr eaLnBrk="1" fontAlgn="auto" hangingPunct="1">
              <a:spcAft>
                <a:spcPts val="0"/>
              </a:spcAft>
              <a:defRPr/>
            </a:pPr>
            <a:r>
              <a:rPr lang="ru-RU" sz="2400" smtClean="0">
                <a:latin typeface="Times New Roman" pitchFamily="18" charset="0"/>
                <a:cs typeface="Times New Roman" pitchFamily="18" charset="0"/>
              </a:rPr>
              <a:t>Согласно части 11 статьи 108 Федерального закона «Об образовании в Российской Федерации» в установленные на день вступления в силу закона оклады педагогических работников включается размер ежемесячной денежной компенсации на обеспечение  книгоиздательской продукции и периодическими изданиями, установленной по состоянию на 31 декабря 2012 года. Соответствующие изменения необходимо внести в положение  об оплате труда, согласовав документ  с первичной профсоюзной организацией, а также в трудовые договора работников, предупредив их об этом за два месяца.</a:t>
            </a:r>
          </a:p>
        </p:txBody>
      </p:sp>
      <p:pic>
        <p:nvPicPr>
          <p:cNvPr id="81923"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40200" y="5373688"/>
            <a:ext cx="1393825" cy="134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4" name="Picture 2" descr="C:\Users\polunina_tl\Desktop\доклады МО\Доклад Министра образования и науки Челябинской области\Слайд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228600" y="152400"/>
            <a:ext cx="8763000" cy="6400800"/>
          </a:xfrm>
        </p:spPr>
        <p:txBody>
          <a:bodyPr/>
          <a:lstStyle/>
          <a:p>
            <a:pPr eaLnBrk="1" hangingPunct="1"/>
            <a:r>
              <a:rPr lang="ru-RU" altLang="ru-RU" b="1" smtClean="0">
                <a:solidFill>
                  <a:srgbClr val="FFFF00"/>
                </a:solidFill>
              </a:rPr>
              <a:t/>
            </a:r>
            <a:br>
              <a:rPr lang="ru-RU" altLang="ru-RU" b="1" smtClean="0">
                <a:solidFill>
                  <a:srgbClr val="FFFF00"/>
                </a:solidFill>
              </a:rPr>
            </a:br>
            <a:r>
              <a:rPr lang="ru-RU" altLang="ru-RU" b="1" smtClean="0">
                <a:solidFill>
                  <a:srgbClr val="FFFF00"/>
                </a:solidFill>
              </a:rPr>
              <a:t/>
            </a:r>
            <a:br>
              <a:rPr lang="ru-RU" altLang="ru-RU" b="1" smtClean="0">
                <a:solidFill>
                  <a:srgbClr val="FFFF00"/>
                </a:solidFill>
              </a:rPr>
            </a:br>
            <a:r>
              <a:rPr lang="ru-RU" altLang="ru-RU" b="1" smtClean="0"/>
              <a:t/>
            </a:r>
            <a:br>
              <a:rPr lang="ru-RU" altLang="ru-RU" b="1" smtClean="0"/>
            </a:br>
            <a:endParaRPr lang="ru-RU" altLang="ru-RU" smtClean="0"/>
          </a:p>
        </p:txBody>
      </p:sp>
      <p:graphicFrame>
        <p:nvGraphicFramePr>
          <p:cNvPr id="3" name="Таблица 2"/>
          <p:cNvGraphicFramePr>
            <a:graphicFrameLocks noGrp="1"/>
          </p:cNvGraphicFramePr>
          <p:nvPr/>
        </p:nvGraphicFramePr>
        <p:xfrm>
          <a:off x="214313" y="214313"/>
          <a:ext cx="8643937" cy="6640512"/>
        </p:xfrm>
        <a:graphic>
          <a:graphicData uri="http://schemas.openxmlformats.org/drawingml/2006/table">
            <a:tbl>
              <a:tblPr/>
              <a:tblGrid>
                <a:gridCol w="5072062"/>
                <a:gridCol w="3571875"/>
              </a:tblGrid>
              <a:tr h="914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Times New Roman" pitchFamily="18" charset="0"/>
                          <a:cs typeface="Times New Roman" pitchFamily="18" charset="0"/>
                        </a:rPr>
                        <a:t>Наименование и (или) форма локального нормативного акта</a:t>
                      </a:r>
                      <a:endParaRPr kumimoji="0" lang="ru-RU" sz="2000" b="0" i="0" u="none" strike="noStrike" cap="none" normalizeH="0" baseline="0" dirty="0" smtClean="0">
                        <a:ln>
                          <a:noFill/>
                        </a:ln>
                        <a:solidFill>
                          <a:srgbClr val="FF0000"/>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1">
                      <a:gsLst>
                        <a:gs pos="0">
                          <a:schemeClr val="bg1"/>
                        </a:gs>
                        <a:gs pos="100000">
                          <a:schemeClr val="bg1"/>
                        </a:gs>
                      </a:gsLst>
                      <a:lin ang="5400000" scaled="1"/>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Times New Roman" pitchFamily="18" charset="0"/>
                          <a:cs typeface="Times New Roman" pitchFamily="18" charset="0"/>
                        </a:rPr>
                        <a:t>Часть, статья Федерального закона «Об образовании в Российской Федерации»</a:t>
                      </a:r>
                      <a:endParaRPr kumimoji="0" lang="ru-RU" sz="2000" b="0" i="0" u="none" strike="noStrike" cap="none" normalizeH="0" baseline="0" dirty="0" smtClean="0">
                        <a:ln>
                          <a:noFill/>
                        </a:ln>
                        <a:solidFill>
                          <a:srgbClr val="FF0000"/>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1">
                      <a:gsLst>
                        <a:gs pos="0">
                          <a:schemeClr val="bg1"/>
                        </a:gs>
                        <a:gs pos="100000">
                          <a:schemeClr val="bg1"/>
                        </a:gs>
                      </a:gsLst>
                      <a:lin ang="5400000" scaled="1"/>
                    </a:gradFill>
                  </a:tcPr>
                </a:tc>
              </a:tr>
              <a:tr h="16605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договор о сетевой форме реализации образовательных программ дополнительного профессионального образования академии с использованием ресурсов иных организаций</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ч. 3 ст. 15</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7127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правила внутреннего распорядка обучающихся</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ст.ст. 28, 29</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335279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трудовые договоры и должностные инструкции, в том числе пед.работников</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коллективный договор</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графики работы, в том числе пед.работников</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правила внутреннего трудового распорядка</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chemeClr val="tx1"/>
                          </a:solidFill>
                          <a:effectLst/>
                          <a:latin typeface="Times New Roman" pitchFamily="18" charset="0"/>
                          <a:cs typeface="Times New Roman" pitchFamily="18" charset="0"/>
                        </a:rPr>
                        <a:t>ст.ст</a:t>
                      </a: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 28, 29. 47, 52</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bl>
          </a:graphicData>
        </a:graphic>
      </p:graphicFrame>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228600" y="152400"/>
            <a:ext cx="8763000" cy="6400800"/>
          </a:xfrm>
        </p:spPr>
        <p:txBody>
          <a:bodyPr/>
          <a:lstStyle/>
          <a:p>
            <a:pPr eaLnBrk="1" hangingPunct="1"/>
            <a:r>
              <a:rPr lang="ru-RU" altLang="ru-RU" b="1" smtClean="0">
                <a:solidFill>
                  <a:srgbClr val="FFFF00"/>
                </a:solidFill>
              </a:rPr>
              <a:t/>
            </a:r>
            <a:br>
              <a:rPr lang="ru-RU" altLang="ru-RU" b="1" smtClean="0">
                <a:solidFill>
                  <a:srgbClr val="FFFF00"/>
                </a:solidFill>
              </a:rPr>
            </a:br>
            <a:r>
              <a:rPr lang="ru-RU" altLang="ru-RU" b="1" smtClean="0">
                <a:solidFill>
                  <a:srgbClr val="FFFF00"/>
                </a:solidFill>
              </a:rPr>
              <a:t/>
            </a:r>
            <a:br>
              <a:rPr lang="ru-RU" altLang="ru-RU" b="1" smtClean="0">
                <a:solidFill>
                  <a:srgbClr val="FFFF00"/>
                </a:solidFill>
              </a:rPr>
            </a:br>
            <a:r>
              <a:rPr lang="ru-RU" altLang="ru-RU" b="1" smtClean="0"/>
              <a:t/>
            </a:r>
            <a:br>
              <a:rPr lang="ru-RU" altLang="ru-RU" b="1" smtClean="0"/>
            </a:br>
            <a:endParaRPr lang="ru-RU" altLang="ru-RU" smtClean="0"/>
          </a:p>
        </p:txBody>
      </p:sp>
      <p:graphicFrame>
        <p:nvGraphicFramePr>
          <p:cNvPr id="3" name="Таблица 2"/>
          <p:cNvGraphicFramePr>
            <a:graphicFrameLocks noGrp="1"/>
          </p:cNvGraphicFramePr>
          <p:nvPr/>
        </p:nvGraphicFramePr>
        <p:xfrm>
          <a:off x="214313" y="214313"/>
          <a:ext cx="8643937" cy="6467475"/>
        </p:xfrm>
        <a:graphic>
          <a:graphicData uri="http://schemas.openxmlformats.org/drawingml/2006/table">
            <a:tbl>
              <a:tblPr/>
              <a:tblGrid>
                <a:gridCol w="5072062"/>
                <a:gridCol w="3571875"/>
              </a:tblGrid>
              <a:tr h="8556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Times New Roman" pitchFamily="18" charset="0"/>
                          <a:cs typeface="Times New Roman" pitchFamily="18" charset="0"/>
                        </a:rPr>
                        <a:t>Наименование и (или) форма локального нормативного акта</a:t>
                      </a:r>
                      <a:endParaRPr kumimoji="0" lang="ru-RU" sz="2000" b="0" i="0" u="none" strike="noStrike" cap="none" normalizeH="0" baseline="0" dirty="0" smtClean="0">
                        <a:ln>
                          <a:noFill/>
                        </a:ln>
                        <a:solidFill>
                          <a:srgbClr val="FF0000"/>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Times New Roman" pitchFamily="18" charset="0"/>
                          <a:cs typeface="Times New Roman" pitchFamily="18" charset="0"/>
                        </a:rPr>
                        <a:t>Часть, статья Федерального закона «Об образовании в Российской Федерации»</a:t>
                      </a:r>
                      <a:endParaRPr kumimoji="0" lang="ru-RU" sz="2000" b="0" i="0" u="none" strike="noStrike" cap="none" normalizeH="0" baseline="0" dirty="0" smtClean="0">
                        <a:ln>
                          <a:noFill/>
                        </a:ln>
                        <a:solidFill>
                          <a:srgbClr val="FF0000"/>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19954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документ об индивидуальном учете результатов освоения обучающимися образовательных программ, а также хранении в архивах информации об этих результатах на бумажных и (или) электронных носителях</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ст. 28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5699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отчет о результатах самообследования</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ст.ст. 28, 29</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9366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согласованная с учредителем программа развития образовательной организации</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ст. 28</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9366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документ о внутренней системе оценки качества образования</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ст. 28</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9366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положение об итоговой аттестации</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ч. 14 ст. 76</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bl>
          </a:graphicData>
        </a:graphic>
      </p:graphicFrame>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228600" y="152400"/>
            <a:ext cx="8763000" cy="6400800"/>
          </a:xfrm>
        </p:spPr>
        <p:txBody>
          <a:bodyPr/>
          <a:lstStyle/>
          <a:p>
            <a:pPr eaLnBrk="1" hangingPunct="1"/>
            <a:r>
              <a:rPr lang="ru-RU" altLang="ru-RU" b="1" smtClean="0">
                <a:solidFill>
                  <a:srgbClr val="FFFF00"/>
                </a:solidFill>
              </a:rPr>
              <a:t/>
            </a:r>
            <a:br>
              <a:rPr lang="ru-RU" altLang="ru-RU" b="1" smtClean="0">
                <a:solidFill>
                  <a:srgbClr val="FFFF00"/>
                </a:solidFill>
              </a:rPr>
            </a:br>
            <a:r>
              <a:rPr lang="ru-RU" altLang="ru-RU" b="1" smtClean="0">
                <a:solidFill>
                  <a:srgbClr val="FFFF00"/>
                </a:solidFill>
              </a:rPr>
              <a:t/>
            </a:r>
            <a:br>
              <a:rPr lang="ru-RU" altLang="ru-RU" b="1" smtClean="0">
                <a:solidFill>
                  <a:srgbClr val="FFFF00"/>
                </a:solidFill>
              </a:rPr>
            </a:br>
            <a:r>
              <a:rPr lang="ru-RU" altLang="ru-RU" b="1" smtClean="0"/>
              <a:t/>
            </a:r>
            <a:br>
              <a:rPr lang="ru-RU" altLang="ru-RU" b="1" smtClean="0"/>
            </a:br>
            <a:endParaRPr lang="ru-RU" altLang="ru-RU" smtClean="0"/>
          </a:p>
        </p:txBody>
      </p:sp>
      <p:graphicFrame>
        <p:nvGraphicFramePr>
          <p:cNvPr id="3" name="Таблица 2"/>
          <p:cNvGraphicFramePr>
            <a:graphicFrameLocks noGrp="1"/>
          </p:cNvGraphicFramePr>
          <p:nvPr/>
        </p:nvGraphicFramePr>
        <p:xfrm>
          <a:off x="214313" y="214313"/>
          <a:ext cx="8643937" cy="6421437"/>
        </p:xfrm>
        <a:graphic>
          <a:graphicData uri="http://schemas.openxmlformats.org/drawingml/2006/table">
            <a:tbl>
              <a:tblPr/>
              <a:tblGrid>
                <a:gridCol w="5072062"/>
                <a:gridCol w="3571875"/>
              </a:tblGrid>
              <a:tr h="91449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Times New Roman" pitchFamily="18" charset="0"/>
                          <a:cs typeface="Times New Roman" pitchFamily="18" charset="0"/>
                        </a:rPr>
                        <a:t>Наименование и (или) форма локального нормативного акта</a:t>
                      </a:r>
                      <a:endParaRPr kumimoji="0" lang="ru-RU" sz="2000" b="0" i="0" u="none" strike="noStrike" cap="none" normalizeH="0" baseline="0" dirty="0" smtClean="0">
                        <a:ln>
                          <a:noFill/>
                        </a:ln>
                        <a:solidFill>
                          <a:srgbClr val="FF0000"/>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Times New Roman" pitchFamily="18" charset="0"/>
                          <a:cs typeface="Times New Roman" pitchFamily="18" charset="0"/>
                        </a:rPr>
                        <a:t>Часть, статья Федерального закона «Об образовании в Российской Федерации»</a:t>
                      </a:r>
                      <a:endParaRPr kumimoji="0" lang="ru-RU" sz="2000" b="0" i="0" u="none" strike="noStrike" cap="none" normalizeH="0" baseline="0" dirty="0" smtClean="0">
                        <a:ln>
                          <a:noFill/>
                        </a:ln>
                        <a:solidFill>
                          <a:srgbClr val="FF0000"/>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192043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Times New Roman" pitchFamily="18" charset="0"/>
                          <a:cs typeface="Times New Roman" pitchFamily="18" charset="0"/>
                        </a:rPr>
                        <a:t>документ о порядке оказания платных образовательных услуг, в том числе образцы договоров об оказании платных образовательных услуг, документа об утверждении стоимости обучения по каждой образовательной программе</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ч. 2 ст. 29, ст. 54</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358651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Times New Roman" pitchFamily="18" charset="0"/>
                          <a:cs typeface="Times New Roman" pitchFamily="18" charset="0"/>
                        </a:rPr>
                        <a:t>документы, регламентирующие правила приема обучающихся, режим занятий обучающихся, формы, периодичность и порядок текущего контроля успеваемости и промежуточной аттестации обучающихся, установление их форм, периодичности и порядка проведения, а также порядок и основания перевода, отчисления и восстановления обучающихся, порядок оформления возникновения, приостановления и прекращения отношений между образовательной организацией и обучающимися</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ст.ст. 28, 30</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1285860"/>
            <a:ext cx="8405842" cy="5143536"/>
          </a:xfrm>
          <a:ln>
            <a:miter lim="800000"/>
            <a:headEnd/>
            <a:tailEnd/>
          </a:ln>
          <a:extLst/>
        </p:spPr>
        <p:txBody>
          <a:bodyPr>
            <a:normAutofit fontScale="90000"/>
          </a:bodyPr>
          <a:lstStyle/>
          <a:p>
            <a:pPr algn="ctr" eaLnBrk="1" hangingPunct="1">
              <a:defRPr/>
            </a:pP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Федеральный закон «Об образовании в Российской Федерации» вносит изменения в юридическую терминологию российского права.</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Статья 2 определяет основные понятия, используемые</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в рассматриваемом законе. </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 Комментируемая </a:t>
            </a:r>
            <a:r>
              <a:rPr lang="ru-RU" sz="2700" dirty="0" smtClean="0">
                <a:solidFill>
                  <a:srgbClr val="0070C0"/>
                </a:solidFill>
                <a:latin typeface="Times New Roman" pitchFamily="18" charset="0"/>
                <a:cs typeface="Times New Roman" pitchFamily="18" charset="0"/>
                <a:hlinkClick r:id="rId2"/>
              </a:rPr>
              <a:t>статья является новацией образовательного законодательства, поскольку знаменует появление дефинитивного аппарата, определяющего наиболее значимые для всей образовательной сферы понятия. До настоящего времени образовательные законы аналогичных положений в своих нормах не содержали.</a:t>
            </a:r>
            <a:r>
              <a:rPr lang="ru-RU" sz="2400" dirty="0" smtClean="0"/>
              <a:t/>
            </a:r>
            <a:br>
              <a:rPr lang="ru-RU" sz="2400" dirty="0" smtClean="0"/>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228600" y="152400"/>
            <a:ext cx="8763000" cy="6400800"/>
          </a:xfrm>
        </p:spPr>
        <p:txBody>
          <a:bodyPr/>
          <a:lstStyle/>
          <a:p>
            <a:pPr eaLnBrk="1" hangingPunct="1"/>
            <a:r>
              <a:rPr lang="ru-RU" altLang="ru-RU" b="1" smtClean="0">
                <a:solidFill>
                  <a:srgbClr val="FFFF00"/>
                </a:solidFill>
              </a:rPr>
              <a:t/>
            </a:r>
            <a:br>
              <a:rPr lang="ru-RU" altLang="ru-RU" b="1" smtClean="0">
                <a:solidFill>
                  <a:srgbClr val="FFFF00"/>
                </a:solidFill>
              </a:rPr>
            </a:br>
            <a:r>
              <a:rPr lang="ru-RU" altLang="ru-RU" b="1" smtClean="0">
                <a:solidFill>
                  <a:srgbClr val="FFFF00"/>
                </a:solidFill>
              </a:rPr>
              <a:t/>
            </a:r>
            <a:br>
              <a:rPr lang="ru-RU" altLang="ru-RU" b="1" smtClean="0">
                <a:solidFill>
                  <a:srgbClr val="FFFF00"/>
                </a:solidFill>
              </a:rPr>
            </a:br>
            <a:r>
              <a:rPr lang="ru-RU" altLang="ru-RU" b="1" smtClean="0"/>
              <a:t/>
            </a:r>
            <a:br>
              <a:rPr lang="ru-RU" altLang="ru-RU" b="1" smtClean="0"/>
            </a:br>
            <a:endParaRPr lang="ru-RU" altLang="ru-RU" smtClean="0"/>
          </a:p>
        </p:txBody>
      </p:sp>
      <p:graphicFrame>
        <p:nvGraphicFramePr>
          <p:cNvPr id="3" name="Таблица 2"/>
          <p:cNvGraphicFramePr>
            <a:graphicFrameLocks noGrp="1"/>
          </p:cNvGraphicFramePr>
          <p:nvPr/>
        </p:nvGraphicFramePr>
        <p:xfrm>
          <a:off x="214313" y="214313"/>
          <a:ext cx="8643937" cy="5740400"/>
        </p:xfrm>
        <a:graphic>
          <a:graphicData uri="http://schemas.openxmlformats.org/drawingml/2006/table">
            <a:tbl>
              <a:tblPr/>
              <a:tblGrid>
                <a:gridCol w="5072062"/>
                <a:gridCol w="3571875"/>
              </a:tblGrid>
              <a:tr h="8207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Times New Roman" pitchFamily="18" charset="0"/>
                          <a:cs typeface="Times New Roman" pitchFamily="18" charset="0"/>
                        </a:rPr>
                        <a:t>Наименование и (или) форма локального нормативного акта</a:t>
                      </a:r>
                      <a:endParaRPr kumimoji="0" lang="ru-RU" sz="2000" b="0" i="0" u="none" strike="noStrike" cap="none" normalizeH="0" baseline="0" dirty="0" smtClean="0">
                        <a:ln>
                          <a:noFill/>
                        </a:ln>
                        <a:solidFill>
                          <a:srgbClr val="FF0000"/>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Times New Roman" pitchFamily="18" charset="0"/>
                          <a:cs typeface="Times New Roman" pitchFamily="18" charset="0"/>
                        </a:rPr>
                        <a:t>Часть, статья Федерального закона «Об образовании в Российской Федерации»</a:t>
                      </a:r>
                      <a:endParaRPr kumimoji="0" lang="ru-RU" sz="2000" b="0" i="0" u="none" strike="noStrike" cap="none" normalizeH="0" baseline="0" dirty="0" smtClean="0">
                        <a:ln>
                          <a:noFill/>
                        </a:ln>
                        <a:solidFill>
                          <a:srgbClr val="FF0000"/>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10937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положение о комиссии по урегулированию споров между участниками образовательных отношений</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ч. 6 ст. 45</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8207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нормы профессиональной этики педагогических работников</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ч. 4 ст. 47</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13462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положение о проведении аттестации педагогических работников в целях подтверждения соответствия занимаемым ими должностям</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ч. 2 ст. 49</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13462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правила приема в образовательную организацию</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ч. 9 ст. 55</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bl>
          </a:graphicData>
        </a:graphic>
      </p:graphicFrame>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228600" y="152400"/>
            <a:ext cx="8763000" cy="6400800"/>
          </a:xfrm>
        </p:spPr>
        <p:txBody>
          <a:bodyPr/>
          <a:lstStyle/>
          <a:p>
            <a:pPr eaLnBrk="1" hangingPunct="1"/>
            <a:r>
              <a:rPr lang="ru-RU" altLang="ru-RU" b="1" smtClean="0">
                <a:solidFill>
                  <a:srgbClr val="FFFF00"/>
                </a:solidFill>
              </a:rPr>
              <a:t/>
            </a:r>
            <a:br>
              <a:rPr lang="ru-RU" altLang="ru-RU" b="1" smtClean="0">
                <a:solidFill>
                  <a:srgbClr val="FFFF00"/>
                </a:solidFill>
              </a:rPr>
            </a:br>
            <a:r>
              <a:rPr lang="ru-RU" altLang="ru-RU" b="1" smtClean="0">
                <a:solidFill>
                  <a:srgbClr val="FFFF00"/>
                </a:solidFill>
              </a:rPr>
              <a:t/>
            </a:r>
            <a:br>
              <a:rPr lang="ru-RU" altLang="ru-RU" b="1" smtClean="0">
                <a:solidFill>
                  <a:srgbClr val="FFFF00"/>
                </a:solidFill>
              </a:rPr>
            </a:br>
            <a:r>
              <a:rPr lang="ru-RU" altLang="ru-RU" b="1" smtClean="0"/>
              <a:t/>
            </a:r>
            <a:br>
              <a:rPr lang="ru-RU" altLang="ru-RU" b="1" smtClean="0"/>
            </a:br>
            <a:endParaRPr lang="ru-RU" altLang="ru-RU" smtClean="0"/>
          </a:p>
        </p:txBody>
      </p:sp>
      <p:graphicFrame>
        <p:nvGraphicFramePr>
          <p:cNvPr id="3" name="Таблица 2"/>
          <p:cNvGraphicFramePr>
            <a:graphicFrameLocks noGrp="1"/>
          </p:cNvGraphicFramePr>
          <p:nvPr/>
        </p:nvGraphicFramePr>
        <p:xfrm>
          <a:off x="214313" y="214313"/>
          <a:ext cx="8643937" cy="4244976"/>
        </p:xfrm>
        <a:graphic>
          <a:graphicData uri="http://schemas.openxmlformats.org/drawingml/2006/table">
            <a:tbl>
              <a:tblPr/>
              <a:tblGrid>
                <a:gridCol w="5072062"/>
                <a:gridCol w="3571875"/>
              </a:tblGrid>
              <a:tr h="914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Times New Roman" pitchFamily="18" charset="0"/>
                          <a:cs typeface="Times New Roman" pitchFamily="18" charset="0"/>
                        </a:rPr>
                        <a:t>Наименование и (или) форма локального нормативного акта</a:t>
                      </a:r>
                      <a:endParaRPr kumimoji="0" lang="ru-RU" sz="2000" b="0" i="0" u="none" strike="noStrike" cap="none" normalizeH="0" baseline="0" dirty="0" smtClean="0">
                        <a:ln>
                          <a:noFill/>
                        </a:ln>
                        <a:solidFill>
                          <a:srgbClr val="FF0000"/>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Times New Roman" pitchFamily="18" charset="0"/>
                          <a:cs typeface="Times New Roman" pitchFamily="18" charset="0"/>
                        </a:rPr>
                        <a:t>Часть, статья Федерального закона «Об образовании в Российской Федерации»</a:t>
                      </a:r>
                      <a:endParaRPr kumimoji="0" lang="ru-RU" sz="2000" b="0" i="0" u="none" strike="noStrike" cap="none" normalizeH="0" baseline="0" dirty="0" smtClean="0">
                        <a:ln>
                          <a:noFill/>
                        </a:ln>
                        <a:solidFill>
                          <a:srgbClr val="FF0000"/>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1828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положение о восстановлении в организации, осуществляющей образовательную деятельность, обучающегося, отчисленного по инициативе этой организации</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Times New Roman" pitchFamily="18" charset="0"/>
                          <a:cs typeface="Times New Roman" pitchFamily="18" charset="0"/>
                        </a:rPr>
                        <a:t>ч. 2 ст. 62</a:t>
                      </a:r>
                      <a:endParaRPr kumimoji="0" lang="ru-RU" sz="2000" b="1"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8207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положения о структурных подразделениях</a:t>
                      </a:r>
                      <a:endParaRPr kumimoji="0" lang="ru-RU" sz="2000" b="1" i="0" u="none" strike="noStrike" cap="none" normalizeH="0" baseline="0" dirty="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cs typeface="Times New Roman" pitchFamily="18" charset="0"/>
                        </a:rPr>
                        <a:t>ч. 4 ст. 27</a:t>
                      </a:r>
                      <a:endParaRPr kumimoji="0" lang="ru-RU" sz="2000" b="1" i="0" u="none" strike="noStrike" cap="none" normalizeH="0" baseline="0" dirty="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681038">
                <a:tc>
                  <a:txBody>
                    <a:bodyPr/>
                    <a:lstStyle/>
                    <a:p>
                      <a:r>
                        <a:rPr lang="ru-RU" sz="1800" dirty="0" smtClean="0"/>
                        <a:t>иные </a:t>
                      </a:r>
                      <a:endParaRPr lang="ru-RU" sz="1800" dirty="0"/>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endParaRPr lang="ru-RU" sz="1800" dirty="0"/>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bl>
          </a:graphicData>
        </a:graphic>
      </p:graphicFrame>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389208"/>
          </a:xfrm>
          <a:ln>
            <a:miter lim="800000"/>
            <a:headEnd/>
            <a:tailEnd/>
          </a:ln>
          <a:extLst/>
        </p:spPr>
        <p:txBody>
          <a:bodyPr/>
          <a:lstStyle/>
          <a:p>
            <a:pPr>
              <a:defRPr/>
            </a:pPr>
            <a:r>
              <a:rPr lang="ru-RU" sz="2600" dirty="0">
                <a:latin typeface="Times New Roman" pitchFamily="18" charset="0"/>
                <a:cs typeface="Times New Roman" pitchFamily="18" charset="0"/>
              </a:rPr>
              <a:t>Обращаем внимание, что четкого перечня требуемых для образовательных организаций локальных актов закон не устанавливает. Основным документом, регламентирующим деятельность образовательных организаций, является его устав. Перечень видов локальных актов (приказов, распоряжений и др.), регулирующих деятельность образовательной организации, прописывается в уставе. Причем локальные акты не могут противоречить уставу образовательной организации.</a:t>
            </a:r>
          </a:p>
        </p:txBody>
      </p:sp>
      <p:pic>
        <p:nvPicPr>
          <p:cNvPr id="88067"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60350"/>
            <a:ext cx="1055687" cy="178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510994"/>
          </a:xfrm>
          <a:ln>
            <a:miter lim="800000"/>
            <a:headEnd/>
            <a:tailEnd/>
          </a:ln>
          <a:extLst/>
        </p:spPr>
        <p:txBody>
          <a:bodyPr/>
          <a:lstStyle/>
          <a:p>
            <a:pPr algn="ctr" eaLnBrk="1" hangingPunct="1">
              <a:defRPr/>
            </a:pPr>
            <a:r>
              <a:rPr lang="ru-RU" sz="2800" dirty="0" smtClean="0">
                <a:solidFill>
                  <a:srgbClr val="FF0000"/>
                </a:solidFill>
                <a:latin typeface="Times New Roman" pitchFamily="18" charset="0"/>
                <a:cs typeface="Times New Roman" pitchFamily="18" charset="0"/>
              </a:rPr>
              <a:t>Во-первых,</a:t>
            </a:r>
            <a:r>
              <a:rPr lang="ru-RU" sz="2800" dirty="0" smtClean="0">
                <a:latin typeface="Times New Roman" pitchFamily="18" charset="0"/>
                <a:cs typeface="Times New Roman" pitchFamily="18" charset="0"/>
              </a:rPr>
              <a:t> он вводит четкие определения часто употребляемых терминов и понятий: </a:t>
            </a:r>
            <a:r>
              <a:rPr lang="ru-RU" sz="2800" dirty="0" smtClean="0">
                <a:solidFill>
                  <a:srgbClr val="FF0000"/>
                </a:solidFill>
                <a:latin typeface="Times New Roman" pitchFamily="18" charset="0"/>
                <a:cs typeface="Times New Roman" pitchFamily="18" charset="0"/>
              </a:rPr>
              <a:t>«образование», «обучение», «уровень образования», «квалификация», «учебный план», «практика» </a:t>
            </a:r>
            <a:r>
              <a:rPr lang="ru-RU" sz="2800" dirty="0" smtClean="0">
                <a:latin typeface="Times New Roman" pitchFamily="18" charset="0"/>
                <a:cs typeface="Times New Roman" pitchFamily="18" charset="0"/>
              </a:rPr>
              <a:t>и.д.</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Во-вторых, он меняет термин «образовательное учреждение» на термин </a:t>
            </a:r>
            <a:r>
              <a:rPr lang="ru-RU" sz="2800" dirty="0" smtClean="0">
                <a:solidFill>
                  <a:srgbClr val="FF0000"/>
                </a:solidFill>
                <a:latin typeface="Times New Roman" pitchFamily="18" charset="0"/>
                <a:cs typeface="Times New Roman" pitchFamily="18" charset="0"/>
              </a:rPr>
              <a:t>«образовательная организация».</a:t>
            </a: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2.xml><?xml version="1.0" encoding="utf-8"?>
<a:themeOverride xmlns:a="http://schemas.openxmlformats.org/drawingml/2006/main">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
  <TotalTime>3710</TotalTime>
  <Words>2265</Words>
  <Application>Microsoft Office PowerPoint</Application>
  <PresentationFormat>Экран (4:3)</PresentationFormat>
  <Paragraphs>199</Paragraphs>
  <Slides>83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83</vt:i4>
      </vt:variant>
    </vt:vector>
  </HeadingPairs>
  <TitlesOfParts>
    <vt:vector size="89" baseType="lpstr">
      <vt:lpstr>Arial</vt:lpstr>
      <vt:lpstr>Times New Roman</vt:lpstr>
      <vt:lpstr>Calibri</vt:lpstr>
      <vt:lpstr>Constantia</vt:lpstr>
      <vt:lpstr>Wingdings 2</vt:lpstr>
      <vt:lpstr>Поток</vt:lpstr>
      <vt:lpstr>Презентация PowerPoint</vt:lpstr>
      <vt:lpstr>Связанные нормативно-правовые и иные документы</vt:lpstr>
      <vt:lpstr>          Вступление в силу   Федеральный закон №273 вступает в силу 01 сентября 2013 года. Исключение составляет ч. 6 ст. 108, вступившая в силу со дня официального опубликования закона.    </vt:lpstr>
      <vt:lpstr>Вступление в силу  Положения, касающиеся изменений в вопросах финансирования, вступают в силу с 1 января 2014 г., т. е. с первого года, в котором реально составить бюджет с учетом нового закона.    </vt:lpstr>
      <vt:lpstr>Рекомендации о мерах, которые необходимо принять субъектам РФ  при подготовке к реализации ФЗ №273 даны в Письме Минобрнауки 01.04.2013 г. №ИР-170/17 .     </vt:lpstr>
      <vt:lpstr>В Письме отмечается,  что согласно пункту 2 статьи 3 Федерального закона от  6 октября 1999 г. №184-ФЗ «Об общих принципах организации законодательных (представительных) и исполнительных органов государственной власти субъектов  Российской Федерации» органы государственной власти субъекта Российской Федерации обязаны в течение трех месяцев привести свои нормативно-правовые акты по предметам совместного ведения в соответствие с вновь принятым Федеральным законом. В тоже время, учитывая сроки вступления в силу Федерального закона, представляется, что работа субъектов  РФ по приведению своих законов и иных нормативно-правовых актов в соответствие с Федеральным законом «Об образовании в Российской Федерации» может быть завершена к 01 сентября 2013 года.     </vt:lpstr>
      <vt:lpstr>Проект модельного закона субъекта Российской Федерации "Об образовании в субъекте Российской Федерации" опубликован на официальном сайте Минобрнауки России (http://минобрнауки.рф/документы/1249/файл/1880/Проект_модельного_закона.pdf).    </vt:lpstr>
      <vt:lpstr>                                                                                                                        Федеральный закон «Об образовании в Российской Федерации» вносит изменения в юридическую терминологию российского права. Статья 2 определяет основные понятия, используемые в рассматриваемом законе.   Комментируемая статья является новацией образовательного законодательства, поскольку знаменует появление дефинитивного аппарата, определяющего наиболее значимые для всей образовательной сферы понятия. До настоящего времени образовательные законы аналогичных положений в своих нормах не содержали.  </vt:lpstr>
      <vt:lpstr>Во-первых, он вводит четкие определения часто употребляемых терминов и понятий: «образование», «обучение», «уровень образования», «квалификация», «учебный план», «практика» и.д. Во-вторых, он меняет термин «образовательное учреждение» на термин «образовательная организация».   </vt:lpstr>
      <vt:lpstr>Общее образование включает в себя: -дошкольное образование; -начальное общее образование; -основное общее образование; -среднее общее образование.  Дошкольное образование теперь является одним из уровней общего образования.  Следовательно, образование начинается не с начального общего, а с дошкольного.     </vt:lpstr>
      <vt:lpstr>Финансовое обеспечение дошкольного образования  Федеральный закон от 29.12.2012 № 273-ФЗ "Об образовании в Российской Федерации" устанавливает новые принципы финансирования деятельности дошкольных организаций. Впервые вводится четкое разделение на дошкольное образование и услуги по присмотру и уходу.      </vt:lpstr>
      <vt:lpstr>Финансовое обеспечение дошкольного образования  Полномочия органов государственной власти субъектов Российской Федерации в сфере образования:  обеспечение государственных гарантий реализации прав на получение общедоступного и бесплатного дошкольного образования в муниципальных дошкольных образовательных организациях, общедоступного и бесплатного дошкольного, начального общего, основного общего, среднего общего образования в муниципальных общеобразовательных организациях, обеспечение дополнительного образования детей в муниципальных общеобразовательных организациях посредством предоставления субвенций местным бюджетам, включая расходы на оплату труда, приобретение учебников и учебных пособий, средств обучения, игр, игрушек (за исключением расходов на содержание зданий и оплату коммунальных услуг), в соответствии с нормативами, определяемыми органами государственной власти субъектов Российской Федерации. </vt:lpstr>
      <vt:lpstr>Финансовое обеспечение дошкольного образования  Полномочия органов государственной власти субъектов Российской Федерации в сфере образования:  -финансовое обеспечение получения дошкольного образования в частных дошкольных образовательных организациях, дошкольного, начального общего, основного общего, среднего общего образования в частных общеобразовательных организациях, осуществляющих образовательную деятельность по имеющим государственную аккредитацию основным общеобразовательным программам, посредством предоставления указанным образовательным организациям субсидий на возмещение затрат, включая расходы на оплату труда, приобретение учебников и учебных пособий, средств обучения, игр, игрушек (за исключением расходов на содержание зданий и оплату коммунальных услуг), в соответствии с нормативами, указанными в пункте 3 настоящей части. </vt:lpstr>
      <vt:lpstr>Федеральный закон "Об образовании в Российской Федерации" изменил систему профессионального образования. Теперь она, как и система общего образования, включает в себя четыре уровня: 1) среднее профессиональное образование; 2) высшее образование – бакалавриат; 3) высшее образование – специалитет, магистратура; 4) высшее образование – подготовка кадров высшей квалификации. Иными словами, новый закон отменяет понятие «начальное профессиональное образование».  </vt:lpstr>
      <vt:lpstr>Согласно части 5 статьи 108 Федерального закона «Об образовании в Российской Федерации» наименования и уставы образовательных учреждений  подлежат приведению в соответствие с указанным законом не позднее  1 января 2016 года.</vt:lpstr>
      <vt:lpstr>Наименование образовательной организации должно содержать указание на ее организационно-правовую форму и тип образовательной организации. (часть 5 ст.23 ФЗ №273)    </vt:lpstr>
      <vt:lpstr>               Типы образовательных организаций установлены в части 2 статьи 23 ФЗ №273. Согласно части 1 статьи 22 ФЗ №273, образовательная организация создается в форме, установленной гражданским законодательством для некоммерческих организаций.        </vt:lpstr>
      <vt:lpstr>                                                                                        В своем письме от 10 июня 2013 г. № ДЛ-151/17 Минобрнауки сообщает, что ФЗ №273 не предусмотрено включение в наименование образовательной организации общеродового названия всех юридических лиц – «организация», из чего следует, что в наименовании образовательных учреждений слово «учреждение» не требуется заменять словом «организация».      </vt:lpstr>
      <vt:lpstr>Так, например, с учетом части 5 статьи 108 ФЗ №297: муниципальное бюджетное образовательное учреждение  «Школа» должно быть переименовано в муниципальное бюджетное общеобразовательное учреждение «Школа».     </vt:lpstr>
      <vt:lpstr>                                                  Дополнительно Министерство в Письме №ДЛ-151\17 сообщает, что к числу необязательных сведений, указываемых в наименовании образовательной организации по ее желанию и (или) желанию ее учредителя, относятся следующие:  -указание на тип для государственных и муниципальных учреждений (казенное, бюджетное, автономное), предусмотренный Законом о некоммерческих организациях; -указание на форму собственности ("государственная", "муниципальная" или "частная") с целью информирования потребителя образовательных услуг; -указание на особенности осуществляемой образовательной деятельности (уровень и направленность образовательных программ, интеграция их различных видов, содержание образовательной программы, специальные условия реализации программ и (или) особые образовательные потребности обучающихся) или дополнительно осуществляемые функции, связанные с предоставлением образования (содержание, лечение, реабилитация, коррекция, психолого-педагогическая поддержка, интернат, научно-исследовательская, технологическая деятельность и другие); -включение в наименование официального наименования "Российская Федерация" или "Россия", а также слов, производных от этого наименования, по разрешению, выдаваемому в порядке, установленном Правительством Российской Федерации; -использование в наименовании имени гражданина, символики, защищенной законодательством Российской Федерации об охране интеллектуальной собственности или авторских прав, а также полного наименования иного юридического лица. </vt:lpstr>
      <vt:lpstr> Требования к содержанию устава образовательной организации</vt:lpstr>
      <vt:lpstr> Требования к содержанию устава образовательной организации</vt:lpstr>
      <vt:lpstr> Требования к содержанию устава образовательной организации</vt:lpstr>
      <vt:lpstr> Требования к содержанию устава образовательной организации</vt:lpstr>
      <vt:lpstr> Требования к содержанию устава образовательной организации</vt:lpstr>
      <vt:lpstr>Требования к уставам ОО </vt:lpstr>
      <vt:lpstr>                                                                                                                                                                                                                                                                                                                                                                                                                                                                                                                        Лица, осуществляющие образовательную деятельность  Образовательная деятельность может осуществляться тремя типами лиц: 1)образовательными организациями; 2)организациями, осуществляющими обучение (только в случаях, когда такая возможность прямо дана законом); 3) индивидуальными предпринимателями.       </vt:lpstr>
      <vt:lpstr>Образовательная организация   Образовательная организация – некоммерческая организация, осуществляющая на основании лицензии образовательную деятельность в качестве основного вида деятельности, т. е. требование о некоммерческом характере организации, а также о том, что образование должно быть основной целью ее деятельности – сохранено.     </vt:lpstr>
      <vt:lpstr>Организации, осуществляющие обучение   Юридическое лицо, осуществляющее на основании лицензии наряду с основной деятельностью образовательную в качестве дополнительного вида деятельности.     </vt:lpstr>
      <vt:lpstr>Организации, осуществляющие обучение  Закон учитывает и современные реалии, в частности, тот факт, что большие образовательные ресурсы сформированы у коммерческих и иных организаций, которые в качестве основного вида деятельности имеют не образование, а что-то другое. Например, на базе современных производств профессиональное обучение, повышение квалификации может быть зачастую куда эффективней и современнее, чем на базе образовательных учреждений с устаревшей материально-технической базой, в отсутствие владеющих современными технологиями специалистов и т. п.       </vt:lpstr>
      <vt:lpstr>Вместе с тем, далеко не любую образовательную деятельность разрешено вести организациям, осуществляющим обучение – отдельным видам организаций разрешено реализовывать вполне конкретные программы. Так, коммерческие структуры ограничены профессиональным обучением и дополнительным образованием, а также дошкольным, и не могут открыть, например, школу.  </vt:lpstr>
      <vt:lpstr>Индивидуальные предприниматели   Статья 32 Федерального закона "Об образовании в Российской Федерации" посвящена регулированию статуса индивидуальных предпринимателей, осуществляющих образовательную деятельность.      </vt:lpstr>
      <vt:lpstr>Индивидуальные предприниматели   Индивидуальный предприниматель вправе осуществлять образовательную деятельность по основным и дополнительным общеобразовательным программам, программам профессионального обучения.  Индивидуальный предприниматель может осуществлять образовательную деятельность непосредственно или с привлечением педагогических работников. В случае если предприниматель привлекает педагогических работников, он должен получить лицензию на право осуществления образовательной деятельности.  </vt:lpstr>
      <vt:lpstr>Индивидуальные предприниматели        Согласно ч. 10 ст. 108 Федерального закона "Об образовании в Российской Федерации" индивидуальные предприниматели, осуществляющие образовательную деятельность с привлечением педагогических работников, должны получить лицензию до 1 января 2014 г. В случае неполучения до истечения указанного срока индивидуальными предпринимателями лицензий они обязаны прекратить осуществление образовательной деятельности с привлечением педагогических работников.  </vt:lpstr>
      <vt:lpstr>Принципиальным нововведением закона является понятие конфликта интересов.       </vt:lpstr>
      <vt:lpstr>Конфликт интересов педагогического работника - ситуация, при которой у педагогического работника при осуществлении им профессиональной деятельности возникает личная заинтересованность в получении материальной выгоды или иного преимущества и которая влияет или может повлиять на надлежащее исполнение педагогическим работником профессиональных обязанностей вследствие противоречия между его личной заинтересованностью и интересами обучающегося, родителей (законных представителей) несовершеннолетних обучающихся. </vt:lpstr>
      <vt:lpstr>Федеральный закон «Об образовании в Российской Федерации» дает новые по сравнению с Законом РФ «Об образовании» определения понятий  «учащийся» и «обучающийся».</vt:lpstr>
      <vt:lpstr>С 01 сентября 2013 года всех учеников школ, гимназий, лицеев и других общеобразовательных учреждений правильно будет называть учащимися.</vt:lpstr>
      <vt:lpstr>ПРИМЕР   Если в образовательный комплекс входят школа и детский сад, то всех детей, которые его посещают, корректно называть обучающимися. При этом детей, которые посещают школу, можно также называть учащимися, а детей, которые посещают детский сад, – воспитанниками.     </vt:lpstr>
      <vt:lpstr>В список документов, с которыми имеет право ознакомиться обучающийся, добавлено свидетельство о государственной регистрации образовательной организации.</vt:lpstr>
      <vt:lpstr>Права учащихся в Федеральном законе "Об образовании в Российской Федерации" существенно расширены и конкретизированы по сравнению с теми, которые были установлены Законом РФ "Об образовании". Более того, их перечень не является закрытым и может быть изменен нормативными правовыми актами РФ, а также локальными нормативными актами.   </vt:lpstr>
      <vt:lpstr>ПРИМЕР  Так, в действующем на сегодняшний день Законе РФ "Об образовании" ничего не говорится о каникулах. Мало того, определения каникул нет и в других нормативных правовых актах, регулирующих сферу образования, хотя каждый учащийся знает о том, что такой период времени, предназначенный для отдыха, существует. В Федеральном законе "Об образовании в Российской Федерации" дается определение каникул и нормативно закрепляется право обучающихся на их предоставление.   </vt:lpstr>
      <vt:lpstr>Существенной новеллой законодательства об образовании стала статья 45 Федерального «Об образовании в Российской Федерации», регламентирующая порядок защиты прав обучающихся, в том числе учащихся.</vt:lpstr>
      <vt:lpstr>Согласно части 1 данной статьи в целях защиты своих прав обучающихся, а также родители (законные представители) несовершеннолетних обучающихся самостоятельно или через своих представителей вправе: 1) направлять в органы управления организацией, осуществляющей образовательную деятельность, обращения о применении к работникам указанных организаций, нарушающим и (или) ущемляющим права обучающихся, дисциплинарных взысканий; 2) обращаться в комиссию по урегулированию споров между участниками образовательных отношений; 3) использовать не запрещенные законодательством РФ иные способы защиты прав и законных интересов.</vt:lpstr>
      <vt:lpstr>          Транспортное обеспечение (статья 40)    1. Транспортное обеспечение обучающихся включает в себя организацию их бесплатной перевозки до образовательных организаций и обратно в случаях, установленных частью 2 настоящей статьи, а также предоставление в соответствии с законодательством Российской Федерации мер социальной поддержки при проезде на общественном транспорте.   2. Организация бесплатной перевозки обучающихся в государственных и муниципальных образовательных организациях, реализующих основные общеобразовательные программы, между поселениями осуществляется учредителями соответствующих образовательных организаций. </vt:lpstr>
      <vt:lpstr>Охрана здоровья обучающихся</vt:lpstr>
      <vt:lpstr>Охрана здоровья обучающихся</vt:lpstr>
      <vt:lpstr>Дисциплинарная ответственность обучающихся  Федеральный закон от 29.12.2012 № 273-ФЗ "Об образовании в Российской Федерации" определяет три вида дисциплинарных взысканий:  замечание, выговор, отчисление.     </vt:lpstr>
      <vt:lpstr>Дисциплинарная ответственность обучающихся  Замечание и выговор как мера дисциплинарного взыскания может быть применена к обучающимся с 5-го класса.  За неоднократное совершение дисциплинарных проступков, предусмотренных частью 4 статьи 43 Закона, допускается  применение отчисления к обучающегося, достигшего возраста 15 лет. </vt:lpstr>
      <vt:lpstr>Дисциплинарная ответственность обучающихся  Меры дисциплинарного взыскания не могут быть применены к дошкольникам, учащимся начальных классов, а также к учащимся с задержкой психического развития и различными формами умственной отсталости (ч. 5 ст. 43 Федерального закона "Об образовании в Российской Федерации"). Кроме того, нельзя привлекать к дисциплинарной ответственности обучающихся во время их болезни, каникул, академического отпуска, отпуска по беременности и родам или отпуска по уходу за ребенком (ч. 6 ст. 43 Федерального закона "Об образовании в Российской Федерации").   </vt:lpstr>
      <vt:lpstr>Дисциплинарная ответственность обучающихся Для учеников младших классов (и если такое возможно – для дошкольников) могут по-прежнему устанавливаться правила поведения в образовательном учреждении и меры воздействия за их нарушение. Однако их следует называть "мерами воспитательного воздействия".   </vt:lpstr>
      <vt:lpstr>Дисциплинарная ответственность обучающихся   Порядок применения к обучающимся и снятия с обучающихся мер дисциплинарного взыскания утвержден приказом Минобрнауки России от 15.03.2013 № 185 (далее – Приказ Минобрнауки России № 185).      </vt:lpstr>
      <vt:lpstr>Дисциплинарная ответственность обучающихся Согласно п. 8 данного документа до применения меры дисциплинарного взыскания организация должна затребовать от обучающегося письменное объяснение. Если по истечении трех учебных дней указанное объяснение обучающимся не представлено, необходимо составить соответствующий акт. При этом отказ или уклонение обучающегося от предоставления им письменного объяснения не является препятствием для применения к нему меры дисциплинарного взыскания.    </vt:lpstr>
      <vt:lpstr>Дисциплинарная ответственность обучающихся  Меру дисциплинарного взыскания нельзя применить к обучающемуся позднее одного месяца со дня обнаружения проступка, не считая времени отсутствия обучающегося, указанного в ч. 6 ст. 43 Федерального закона "Об образовании в Российской Федерации", а также времени, необходимого на учет мнения советов обучающихся, представительных органов обучающихся, советов родителей (законных представителей) несовершеннолетних обучающихся, но не более семи учебных дней со дня представления руководителю организации мотивированного мнения указанных советов и органов в письменной форме (п. 9 Приказа Минобрнауки России № 185).  </vt:lpstr>
      <vt:lpstr>Дисциплинарная ответственность обучающихся  Согласно п. 17 Порядка применения к обучающимся и снятия с обучающихся мер дисциплинарного взыскания, утв. приказом Минобрнауки России от 15.03.2013 № 185, если в течение года со дня применения меры дисциплинарного взыскания к обучающемуся не будет применена новая мера дисциплинарного взыскания, то он считается не имеющим дисциплинарного взыскания. Руководитель организации, осуществляющей образовательную деятельность, до истечения года со дня применения дисциплинарного взыскания имеет право снять его с обучающегося: -по собственной инициативе; -просьбе самого обучающегося, родителей (законных представителей) несовершеннолетнего обучающегося; -ходатайству советов обучающихся, представительных органов обучающихся или советов родителей (законных представителей) несовершеннолетних обучающихся.  </vt:lpstr>
      <vt:lpstr>Договор об образовании  Заключение договора об образовании требуется только в конкретных случаях, в частности, в таких, где гарантированно есть предмет регулирования договором отношений сторон. В ст. 53 нового закона об образовании в РФ говорится, что в случае приема на обучение по образовательным программам дошкольного образования или за счет средств физических и (или) юридических лиц изданию распорядительного акта о приеме лица на обучение в организацию, осуществляющую образовательную деятельность, предшествует заключение договора об образовании.   </vt:lpstr>
      <vt:lpstr>Сетевая форма реализации образовательных программ  Новеллой закона является регулирование сетевой формы реализации образовательных программ, обеспечивающей возможность освоения обучающимся образовательной программы с использованием ресурсов нескольких организаций, осуществляющих образовательную деятельность, в т. ч. иностранных, а также при необходимости с использованием ресурсов иных организаций.   </vt:lpstr>
      <vt:lpstr>Сетевая форма реализации образовательных программ   Согласно ст. 15 Федерального закона от 29.12.2012 № 273-ФЗ "Об образовании в Российской Федерации в реализации образовательных программ с использованием сетевой формы могут участвовать: -организации, осуществляющие образовательную деятельность; -научные организации; -медицинские организации; -организации культуры; -физкультурно-спортивные организации; -иные организации, обладающие ресурсами, необходимыми для осуществления обучения, проведения учебной и производственной практики и осуществления иных видов учебной деятельности, предусмотренных соответствующей образовательной программой.</vt:lpstr>
      <vt:lpstr>Могут ли индивидуальные предприниматели быть участниками договора о сетевой реализации образовательных программ?        </vt:lpstr>
      <vt:lpstr>Сетевая форма реализации образовательных программ   В соответствии со ст. 2 Федерального закона "Об образовании в Российской Федерации" к организациям, осуществляющим образовательную деятельность, приравниваются индивидуальные предприниматели, осуществляющие образовательную деятельность. В связи с этим, они также могут быть участниками договора о сетевой форме реализации образовательных программ.   </vt:lpstr>
      <vt:lpstr>Сетевая форма реализации образовательных программ   В договоре о сетевой форме реализации образовательных программ указываются: 1) вид, уровень и (или) направленность образовательной программы (часть образовательной программы определенных уровня, вида и направленности), реализуемой с использованием сетевой формы;  2) статус обучающихся в организациях, указанных в части 1 настоящей статьи, правила приема на обучение по образовательной программе, реализуемой с использованием сетевой формы, порядок организации академической мобильности обучающихся (для обучающихся по основным профессиональным образовательным программам), осваивающих образовательную программу, реализуемую с использованием сетевой формы;  3) условия и порядок осуществления образовательной деятельности по образовательной программе, реализуемой посредством сетевой формы, в том числе распределение обязанностей между организациями, указанными в части 1 настоящей статьи, порядок реализации образовательной программы, характер и объем ресурсов, используемых каждой организацией, реализующей образовательные программы посредством сетевой формы;  4) выдаваемые документ или документы об образовании и (или) о квалификации, документ или документы об обучении, а также организации, осуществляющие образовательную деятельность, которыми выдаются указанные документы;  5) срок действия договора, порядок его изменения и прекращения.   </vt:lpstr>
      <vt:lpstr>Инклюзивное образование       </vt:lpstr>
      <vt:lpstr>Инклюзивное образование  Понятие инклюзивного образования введено в Федеральный закон от 29.12.2012 № 273-ФЗ "Об образовании в Российской Федерации". Согласно закону под инклюзивным образованием понимается обеспечение равного доступа к образованию для всех обучающихся с учетом разнообразия особых образовательных потребностей и индивидуальных возможностей (п. 27 ст. 2).     </vt:lpstr>
      <vt:lpstr>Инклюзивное образование    Организация обучения детей-инвалидов в обычных ОУ (преимущественно по месту жительства) позволит избежать их помещения на длительный срок в интернатные учреждения, создать условия для проживания и воспитания в семье и обеспечить их постоянное общение со сверстниками, что будет способствовать формированию толерантного отношения граждан к проблемам инвалидов.   </vt:lpstr>
      <vt:lpstr>                                       Информационная открытость образовательной организации (ст. 29) Образовательные организации обеспечивают открытость и доступность: -о структуре и об органах управления образовательной организацией; -о реализуемых образовательных программах с указанием учебных предметов, курсов, дисциплин (модулей), практики, предусмотренных соответствующей образовательной программой; -о языках образования; - о заместителях руководителя образовательной организации; -о трудоустройстве выпускников; -локальных нормативных актов, предусмотренных частью 2 статьи 30 настоящего Федерального закона, правил внутреннего распорядка обучающихся, правил внутреннего трудового распорядка, коллективного договора.    </vt:lpstr>
      <vt:lpstr>                                       Информационная открытость образовательной организации (ст. 29)  Образовательная организация обязана публиковать на своем сайте копии предписаний органов, осуществляющих государственный контроль (надзор) в сфере образования, отчетов об исполнении таких предписаний.   Информация и документы, указанные в части 2 статьи 29, если они в соответствии с законодательством Российской Федерации не отнесены к сведениям, составляющим государственную и иную охраняемую законом тайну, подлежат размещению на официальном сайте образовательной организации в сети "Интернет" и обновлению в течение десяти рабочих дней со дня их создания, получения или внесения в них соответствующих изменений. </vt:lpstr>
      <vt:lpstr> Постановление Правительства Российской Федерации от 10 июля 2013 г. №582 «Об утверждении Правил размещения на официальном сайте образовательной организации в информационно-телекоммуникационной сети «Интернет» и обновления информации об образовательной организации» вступает в силу 01 сентября 2013 года. Заменяет Постановление Правительства РФ от 18.04.2012 N 343 "Об утверждении Правил размещения в сети Интернет и обновления информации об образовательном учреждении.      </vt:lpstr>
      <vt:lpstr>           Новые Правила размещения информации на сайте не обязывает образовательные организации размещать на сайте ссылки на следующие информационно-образовательные ресурсы: федеральный портал "Российское образование" - http://www.edu.ru; информационная система "Единое окно доступа к образовательным ресурсам" - http://window.edu.ru; единая коллекция цифровых образовательных ресурсов - http://school-collection.edu.ru; федеральный центр информационно-образовательных ресурсов - http://fcior.edu.ru.   </vt:lpstr>
      <vt:lpstr>Государственный контроль (надзор) в сфере образования  Под федеральным государственным контролем качества образования понимается деятельность по оценке соответствия образовательной деятельности и подготовки обучающихся в организации, осуществляющей образовательную деятельность по имеющим государственную аккредитацию образовательным программам, требованиям федеральных государственных образовательных стандартов.     </vt:lpstr>
      <vt:lpstr>Государственный контроль (надзор) в сфере образования  Основаниями для проведения внеплановых проверок организаций, осуществляющих образовательную деятельность, в рамках федерального государственного надзора в сфере образования наряду с основаниями, предусмотренными Федеральным законом от 26 декабря 2008 года N 294-ФЗ "О защите прав юридических лиц и индивидуальных предпринимателей при осуществлении государственного контроля (надзора) и муниципального контроля", являются: 1) выявление аккредитационным органом нарушения требований законодательства об образовании при проведении государственной аккредитации образовательной деятельности; 2) выявление органами по контролю и надзору в сфере образования нарушения требований законодательства об образовании на основе данных мониторинга в системе образования, предусмотренного статьей 97 настоящего Федерального закона. </vt:lpstr>
      <vt:lpstr>Государственный контроль (надзор) в сфере образования  В части 4 статьи 1 Федерального закона «О защите прав юридических лиц и индивидуальных предпринимателей при осуществлении государственного контроля (надзора) и муниципального контроля» установлен перечень видов государственного контроля (надзора), в отношении которых другими федеральными законами могут устанавливаться  особенности организации и проведения проверок в части, касающейся вида, предмета, оснований проведения проверок, сроков и периодичности их проведения, уведомлений о проведении внеплановых выездных проверок и согласования проведения внеплановых выездных проверок с органами прокуратуры  </vt:lpstr>
      <vt:lpstr>Государственный контроль (надзор) в сфере образования  Федеральным законом от 02.07.2013 N 185-ФЗ "О внесении изменений в отдельные законодательные акты Российской Федерации и признании утратившими силу законодательных актов (отдельных положений законодательных актов) Российской Федерации в связи с принятием Федерального закона "Об образовании в Российской Федерации« внесены изменения в ФЗ №294. Часть 4 статьи 1 Федерального закона от 26 декабря 2008 года N 294-ФЗ "О защите прав юридических лиц и индивидуальных предпринимателей при осуществлении государственного контроля (надзора) и муниципального контроля" дополнена пунктом 27 следующего содержания: "27) государственный контроль (надзор) в сфере образования."   </vt:lpstr>
      <vt:lpstr>                 Аттестация педагогических работников  Проведение аттестации педагогических работников в целях подтверждения соответствия педагогических работников занимаемым ими должностям осуществляется один раз в пять лет на основе оценки их профессиональной деятельности аттестационными комиссиями, самостоятельно формируемыми организациями, осуществляющими образовательную деятельность.      </vt:lpstr>
      <vt:lpstr>Справка подтверждающая факт обучения в образовательной организации   В качестве документа, подтверждающего факт обучения лиц в образовательной организации, не прошедших итоговой аттестации или получивших на итоговой аттестации неудовлетворительные результаты, а также лиц, освоивших часть образовательной программы, является справка соответствующего образца. Образец справки определяется образовательной организацией самостоятельно.    </vt:lpstr>
      <vt:lpstr>                                                                                                                                                                                                                                    Единый государственный экзамен   Результаты единого государственного экзамена при приеме на обучение по программам бакалавриата и программам специалитета  действительны четыре года, следующих за годом получения таких результатов.       </vt:lpstr>
      <vt:lpstr>Согласно части 11 статьи 108 Федерального закона «Об образовании в Российской Федерации» в установленные на день вступления в силу закона оклады педагогических работников включается размер ежемесячной денежной компенсации на обеспечение  книгоиздательской продукции и периодическими изданиями, установленной по состоянию на 31 декабря 2012 года. Соответствующие изменения необходимо внести в положение  об оплате труда, согласовав документ  с первичной профсоюзной организацией, а также в трудовые договора работников, предупредив их об этом за два месяца.</vt:lpstr>
      <vt:lpstr>   </vt:lpstr>
      <vt:lpstr>   </vt:lpstr>
      <vt:lpstr>   </vt:lpstr>
      <vt:lpstr>   </vt:lpstr>
      <vt:lpstr>   </vt:lpstr>
      <vt:lpstr>Обращаем внимание, что четкого перечня требуемых для образовательных организаций локальных актов закон не устанавливает. Основным документом, регламентирующим деятельность образовательных организаций, является его устав. Перечень видов локальных актов (приказов, распоряжений и др.), регулирующих деятельность образовательной организации, прописывается в уставе. Причем локальные акты не могут противоречить уставу образовательной организации.</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АТТУ</dc:creator>
  <cp:lastModifiedBy>Школа</cp:lastModifiedBy>
  <cp:revision>281</cp:revision>
  <dcterms:created xsi:type="dcterms:W3CDTF">1601-01-01T00:00:00Z</dcterms:created>
  <dcterms:modified xsi:type="dcterms:W3CDTF">2013-12-04T07:08:53Z</dcterms:modified>
</cp:coreProperties>
</file>